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4"/>
  </p:sldMasterIdLst>
  <p:notesMasterIdLst>
    <p:notesMasterId r:id="rId23"/>
  </p:notesMasterIdLst>
  <p:sldIdLst>
    <p:sldId id="259" r:id="rId5"/>
    <p:sldId id="271" r:id="rId6"/>
    <p:sldId id="258" r:id="rId7"/>
    <p:sldId id="276" r:id="rId8"/>
    <p:sldId id="261" r:id="rId9"/>
    <p:sldId id="260" r:id="rId10"/>
    <p:sldId id="266" r:id="rId11"/>
    <p:sldId id="272" r:id="rId12"/>
    <p:sldId id="273" r:id="rId13"/>
    <p:sldId id="274" r:id="rId14"/>
    <p:sldId id="275" r:id="rId15"/>
    <p:sldId id="267" r:id="rId16"/>
    <p:sldId id="265" r:id="rId17"/>
    <p:sldId id="268" r:id="rId18"/>
    <p:sldId id="269" r:id="rId19"/>
    <p:sldId id="270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801EE09-F1B8-1BDF-D713-1E0A08117A8C}" name="Pavol Krajkovič" initials="PK" userId="S::xkrajkovic@stuba.sk::490e6f7c-620f-496f-a4fb-322b6b2f2b1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826"/>
    <a:srgbClr val="635BFF"/>
    <a:srgbClr val="6C63FF"/>
    <a:srgbClr val="FF66FF"/>
    <a:srgbClr val="B66952"/>
    <a:srgbClr val="DDA147"/>
    <a:srgbClr val="B54C2D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36" autoAdjust="0"/>
    <p:restoredTop sz="88132" autoAdjust="0"/>
  </p:normalViewPr>
  <p:slideViewPr>
    <p:cSldViewPr snapToGrid="0">
      <p:cViewPr varScale="1">
        <p:scale>
          <a:sx n="100" d="100"/>
          <a:sy n="100" d="100"/>
        </p:scale>
        <p:origin x="7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9C834-683C-4F80-8630-9F579B5744C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FEC4D-FFF5-4F9F-831D-015D17AC9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60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FEC4D-FFF5-4F9F-831D-015D17AC9D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28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FEC4D-FFF5-4F9F-831D-015D17AC9D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73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FEC4D-FFF5-4F9F-831D-015D17AC9D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10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FEC4D-FFF5-4F9F-831D-015D17AC9D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29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Nezameriavame sa iba na projektoveho manazera alebo nejakeho scrum mastra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FEC4D-FFF5-4F9F-831D-015D17AC9D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03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FEC4D-FFF5-4F9F-831D-015D17AC9D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53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FEC4D-FFF5-4F9F-831D-015D17AC9D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18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Prechod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k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manažmentu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sa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týka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postupu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alebo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povýšenia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zamestnanca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z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individuálneho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prispievateľa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na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manažéra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väčšieho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tímu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alebo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oddelenia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organizácie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.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Zamestnanci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ktorí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postupujú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do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manažérskych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pozícií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rozvíjajú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svoje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zručnosti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a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odborné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znalosti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, aby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sa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kvalifikovali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na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vedúce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pozície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. To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znamená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že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zamestnanci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ktorých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ciele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zahŕňajú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prechod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do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vyšších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manažérskych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úloh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sa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musia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od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ostatných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odlišovať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svojimi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schopnosťami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viesť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riadiť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a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robiť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rozhodnutia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ktoré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ovplyvňujú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výsledky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.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Keď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zamestnanci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prechádzajú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do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manažmentu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často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potrebujú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čas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, aby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sa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naučili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od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svojich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nadriadených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, aby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boli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pripravení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prevziať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svoje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nové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povinnosti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.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Mnoho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nových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manažérov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sa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často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zúčastňuje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krátkych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školení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alebo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orientácií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, aby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lepšie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pochopili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ciele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a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očakávania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svojich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rolí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.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Prechod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do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manažmentu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môže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byť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navyše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náročný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preto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je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dôležité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, aby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profesionálni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manažéri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vstúpili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do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tejto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úlohy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, aby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podnikli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kroky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na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zabezpečenie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úspechu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.</a:t>
            </a:r>
            <a:endParaRPr lang="sk-SK" b="0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FEC4D-FFF5-4F9F-831D-015D17AC9D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61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Co su hlavne ulohy manazera ktorym sa bude venovat a ako byt v nich dobry</a:t>
            </a:r>
          </a:p>
          <a:p>
            <a:r>
              <a:rPr lang="sk-SK" dirty="0"/>
              <a:t>Načo sa sustredit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FEC4D-FFF5-4F9F-831D-015D17AC9D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14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FEC4D-FFF5-4F9F-831D-015D17AC9D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32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 </a:t>
            </a:r>
            <a:r>
              <a:rPr lang="en-US" dirty="0" err="1"/>
              <a:t>nieco</a:t>
            </a:r>
            <a:r>
              <a:rPr lang="en-US" dirty="0"/>
              <a:t> </a:t>
            </a:r>
            <a:r>
              <a:rPr lang="en-US" dirty="0" err="1"/>
              <a:t>pele</a:t>
            </a:r>
            <a:r>
              <a:rPr lang="en-US" dirty="0"/>
              <a:t> </a:t>
            </a:r>
            <a:r>
              <a:rPr lang="en-US" dirty="0" err="1"/>
              <a:t>povie</a:t>
            </a:r>
            <a:r>
              <a:rPr lang="en-US" dirty="0"/>
              <a:t> ze treba k </a:t>
            </a:r>
            <a:r>
              <a:rPr lang="en-US" dirty="0" err="1"/>
              <a:t>zubarovi</a:t>
            </a:r>
            <a:r>
              <a:rPr lang="en-US" dirty="0"/>
              <a:t> </a:t>
            </a:r>
            <a:r>
              <a:rPr lang="en-US" dirty="0" err="1"/>
              <a:t>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FEC4D-FFF5-4F9F-831D-015D17AC9D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47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CDD22-0D22-AD61-05B9-6D7385BB5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117320-E633-0E1E-AD2B-1E8C7CC53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C89CF-7217-4AF0-FD8D-3E5D08B68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6ADEE-06F6-9AD9-0989-6747B66E7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EC407-AD43-78A5-8BE8-3A47ADC04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E29C0-BF11-A0DC-4164-D84A06B1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2A72E-3667-1871-5872-31C73A374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1712A-B5AE-311B-94F9-F990961A9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E31DE-1B58-895B-1294-ECC8B59CD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7311D-17FE-3668-99C9-00AF1E42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4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66EC52-C932-2686-4045-A73E62495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CD507B-D5A0-EFDB-D3A8-7167F98FF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7C3DE-884C-EA93-B1DD-D0922463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3A8B7-256F-4A48-6C85-6DF24A9C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CB0BB-7A3F-0A6A-5A24-81428781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929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ECF1-E0E4-0E24-D89E-E5C03053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1264-B20E-9CB3-D569-340B0D7A3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243EA-5EE9-71E6-9E9A-64BBCAAC9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DEC1B-A1E3-D45C-C728-EA6B3A04B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54D98-3C7F-0EC3-39FD-DB36C5501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981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E8EEB-E77F-AE1E-76B3-5D83E16E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EA63E-BCA1-C4BC-4944-FFC7B17AC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3CEFB-901E-39EB-DF47-9F52D57C7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D5900-848C-2413-598A-AA81311B2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B6858-CE01-D786-F55A-6C51415B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32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A1FA-C268-AC50-B099-14B9EA47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1273-5024-5928-6D5C-A8DDDFD549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339BD-B73F-A321-58CA-04231DD31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3B2CD-03D1-38C7-DA44-840F701F4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559A8-3984-5A98-81F9-F78D3B949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2FB55-A26C-A819-8FBC-4A510B27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63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9B8E-9692-AB8F-6346-3455133D8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1F804-F87B-AB17-FC15-7714477D2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4CD9A-10A6-5687-996B-B5A96858C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B810F-FC6B-D187-D3F3-FC89C58CD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7864A-480A-2DC6-466F-76FE4C9881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93EB14-6F1D-7302-53E0-1DA72717C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88321C-DD56-BE00-344B-723491AF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92D0BB-42AB-0B4E-4A63-F11808EF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286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D839-C883-BD0C-9EDD-7AB151DF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484DDC-7DDF-7E40-B3FE-B2C7FA4BC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3FD4B-D243-0A43-50D4-CBEC159A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132538-D1A5-8ED3-8B09-4EC9E829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89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9EF470-23ED-823D-F8D9-926A89921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6E73CD-CEA2-2606-B64D-0366E387F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727EE-FD91-906E-4C97-AC6473B7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232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5D948-ADDC-E2EA-32EC-0DA559B54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24061-466F-8F26-52C0-AEA52E5D1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5F5C5-3534-4A74-F85F-D80C57D55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5713F-5F05-D734-553A-D946AF8E0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E4AFE-8231-3BD0-9F07-549D402D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4229A-CDD4-D149-A4AB-8D0ADC99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545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557F6-8F04-7EE8-DAC0-07BAAC93D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D32B3-3EB0-970F-814C-46A6596D5B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35CAC-60A8-9DC8-7025-AF870A70B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DC4FD-BDDB-4FAE-DFC4-FB3E14D66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2628F-828C-7471-22E2-883690561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8B559-5AF8-1706-7070-E0126D1B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0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5F616D-F419-1715-2E67-BF24FF3B0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D5E73-9D66-B8DE-6667-79B1AF4B0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60418-A861-9725-2D31-CAEC50B922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44ED-C064-AB9F-AA29-D3CAF352E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BB4DC-FFD1-BD20-D1FB-2C1148E98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0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muse.com/advice/youre-the-bossnow-what-7-todos-as-a-firsttime-manager" TargetMode="External"/><Relationship Id="rId3" Type="http://schemas.openxmlformats.org/officeDocument/2006/relationships/image" Target="../media/image59.png"/><Relationship Id="rId7" Type="http://schemas.openxmlformats.org/officeDocument/2006/relationships/hyperlink" Target="https://hbr.org/2007/01/becoming-the-bos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indeed.com/career-advice/career-development/transition-to-management" TargetMode="External"/><Relationship Id="rId5" Type="http://schemas.openxmlformats.org/officeDocument/2006/relationships/hyperlink" Target="http://www.eastonebooks.com/fotky2139/fotov/_ps_205SAMPLE-EMYTH.pdf" TargetMode="External"/><Relationship Id="rId4" Type="http://schemas.openxmlformats.org/officeDocument/2006/relationships/image" Target="../media/image60.svg"/><Relationship Id="rId9" Type="http://schemas.openxmlformats.org/officeDocument/2006/relationships/hyperlink" Target="https://hrcsuite.com/outstanding-manager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834394"/>
            <a:ext cx="6542251" cy="3204134"/>
          </a:xfrm>
        </p:spPr>
        <p:txBody>
          <a:bodyPr anchor="b">
            <a:norm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Futura"/>
              </a:rPr>
              <a:t>Proces</a:t>
            </a:r>
            <a:r>
              <a:rPr lang="en-US" b="1" dirty="0">
                <a:solidFill>
                  <a:schemeClr val="bg1"/>
                </a:solidFill>
                <a:latin typeface="Futura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Futura"/>
              </a:rPr>
              <a:t>prechodu</a:t>
            </a:r>
            <a:r>
              <a:rPr lang="en-US" b="1" dirty="0">
                <a:solidFill>
                  <a:schemeClr val="bg1"/>
                </a:solidFill>
                <a:latin typeface="Futura"/>
              </a:rPr>
              <a:t> z </a:t>
            </a:r>
            <a:r>
              <a:rPr lang="en-US" b="1" dirty="0" err="1">
                <a:solidFill>
                  <a:schemeClr val="bg1"/>
                </a:solidFill>
                <a:latin typeface="Futura"/>
              </a:rPr>
              <a:t>odbornej</a:t>
            </a:r>
            <a:r>
              <a:rPr lang="en-US" b="1" dirty="0">
                <a:solidFill>
                  <a:schemeClr val="bg1"/>
                </a:solidFill>
                <a:latin typeface="Futura"/>
              </a:rPr>
              <a:t> role </a:t>
            </a:r>
            <a:r>
              <a:rPr lang="en-US" b="1" dirty="0" err="1">
                <a:solidFill>
                  <a:schemeClr val="bg1"/>
                </a:solidFill>
                <a:latin typeface="Futura"/>
              </a:rPr>
              <a:t>na</a:t>
            </a:r>
            <a:r>
              <a:rPr lang="en-US" b="1" dirty="0">
                <a:solidFill>
                  <a:schemeClr val="bg1"/>
                </a:solidFill>
                <a:latin typeface="Futura"/>
              </a:rPr>
              <a:t> mana</a:t>
            </a:r>
            <a:r>
              <a:rPr lang="sk-SK" b="1" dirty="0">
                <a:solidFill>
                  <a:schemeClr val="bg1"/>
                </a:solidFill>
                <a:latin typeface="Futura"/>
              </a:rPr>
              <a:t>žérsku</a:t>
            </a:r>
            <a:endParaRPr lang="en-US" b="1" dirty="0">
              <a:solidFill>
                <a:schemeClr val="bg1"/>
              </a:solidFill>
              <a:latin typeface="Futur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193" y="4489464"/>
            <a:ext cx="5863826" cy="1208141"/>
          </a:xfrm>
        </p:spPr>
        <p:txBody>
          <a:bodyPr>
            <a:noAutofit/>
          </a:bodyPr>
          <a:lstStyle/>
          <a:p>
            <a:pPr algn="l"/>
            <a:r>
              <a:rPr lang="sk-SK" sz="2800" b="1" dirty="0">
                <a:latin typeface="Futura"/>
              </a:rPr>
              <a:t>Manažment v tvorbe systému</a:t>
            </a:r>
          </a:p>
          <a:p>
            <a:pPr algn="l"/>
            <a:r>
              <a:rPr lang="sk-SK" sz="2800" dirty="0">
                <a:latin typeface="Futura"/>
              </a:rPr>
              <a:t>Peter Plevko, Pavol Krajkovič</a:t>
            </a: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85D60C95-40E6-D3A5-43AE-E3A5D2480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101" y="160638"/>
            <a:ext cx="9871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B312-38F4-3F3A-3820-CD0F56D59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825" y="651594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chemeClr val="bg1"/>
                </a:solidFill>
                <a:latin typeface="Futura"/>
              </a:rPr>
              <a:t>Self</a:t>
            </a:r>
            <a:r>
              <a:rPr lang="en-US" sz="5400" b="1" dirty="0">
                <a:solidFill>
                  <a:schemeClr val="bg1"/>
                </a:solidFill>
                <a:latin typeface="Futura"/>
              </a:rPr>
              <a:t>-improvement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3A7BC5C-1DA5-8E75-DE6C-018726B99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073900" y="2870200"/>
            <a:ext cx="5504496" cy="398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FC5A85-E606-C3F6-A253-F85B0F8AA3D2}"/>
              </a:ext>
            </a:extLst>
          </p:cNvPr>
          <p:cNvSpPr txBox="1"/>
          <p:nvPr/>
        </p:nvSpPr>
        <p:spPr>
          <a:xfrm>
            <a:off x="1018900" y="2274838"/>
            <a:ext cx="8010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600" dirty="0">
                <a:solidFill>
                  <a:schemeClr val="bg1"/>
                </a:solidFill>
                <a:latin typeface="Futura"/>
              </a:rPr>
              <a:t>Hľadanie mentorov </a:t>
            </a:r>
            <a:r>
              <a:rPr lang="en-US" sz="3600" dirty="0">
                <a:solidFill>
                  <a:schemeClr val="bg1"/>
                </a:solidFill>
                <a:latin typeface="Futura"/>
              </a:rPr>
              <a:t>&amp; </a:t>
            </a:r>
            <a:r>
              <a:rPr lang="sk-SK" sz="3600" dirty="0">
                <a:solidFill>
                  <a:schemeClr val="bg1"/>
                </a:solidFill>
                <a:latin typeface="Futura"/>
              </a:rPr>
              <a:t>partnerov</a:t>
            </a:r>
            <a:endParaRPr lang="en-US" sz="3600" dirty="0">
              <a:solidFill>
                <a:schemeClr val="bg1"/>
              </a:solidFill>
              <a:latin typeface="Futura"/>
            </a:endParaRPr>
          </a:p>
          <a:p>
            <a:r>
              <a:rPr lang="sk-SK" sz="3600" dirty="0">
                <a:solidFill>
                  <a:schemeClr val="bg1"/>
                </a:solidFill>
                <a:latin typeface="Futura"/>
              </a:rPr>
              <a:t>Neúspechy tímu</a:t>
            </a:r>
          </a:p>
          <a:p>
            <a:r>
              <a:rPr lang="sk-SK" sz="3600" dirty="0">
                <a:solidFill>
                  <a:schemeClr val="bg1"/>
                </a:solidFill>
                <a:latin typeface="Futura"/>
              </a:rPr>
              <a:t>Kurzy</a:t>
            </a:r>
          </a:p>
          <a:p>
            <a:endParaRPr lang="en-US" sz="3600" dirty="0">
              <a:solidFill>
                <a:schemeClr val="bg1"/>
              </a:solidFill>
              <a:latin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898577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383BE-0BB6-709E-D7C7-0611E40F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7349" y="2638121"/>
            <a:ext cx="9945688" cy="1004888"/>
          </a:xfrm>
        </p:spPr>
        <p:txBody>
          <a:bodyPr>
            <a:normAutofit/>
          </a:bodyPr>
          <a:lstStyle/>
          <a:p>
            <a:r>
              <a:rPr lang="en-US" sz="6600" b="1" dirty="0" err="1">
                <a:solidFill>
                  <a:schemeClr val="bg1"/>
                </a:solidFill>
                <a:latin typeface="Futura"/>
              </a:rPr>
              <a:t>Zdravie</a:t>
            </a:r>
            <a:endParaRPr lang="en-US" sz="6600" b="1" dirty="0">
              <a:solidFill>
                <a:schemeClr val="bg1"/>
              </a:solidFill>
              <a:latin typeface="Futura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D15D5B-F051-FF68-D8EB-9B35B8A8F7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3236711"/>
            <a:ext cx="5575300" cy="3621290"/>
          </a:xfrm>
        </p:spPr>
      </p:pic>
    </p:spTree>
    <p:extLst>
      <p:ext uri="{BB962C8B-B14F-4D97-AF65-F5344CB8AC3E}">
        <p14:creationId xmlns:p14="http://schemas.microsoft.com/office/powerpoint/2010/main" val="283422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6C0F7-B57D-3BC2-179D-A5BDF1DA1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1" y="248633"/>
            <a:ext cx="10948988" cy="1325563"/>
          </a:xfrm>
        </p:spPr>
        <p:txBody>
          <a:bodyPr>
            <a:normAutofit fontScale="90000"/>
          </a:bodyPr>
          <a:lstStyle/>
          <a:p>
            <a:r>
              <a:rPr lang="sk-SK" sz="5400" b="1" dirty="0">
                <a:solidFill>
                  <a:schemeClr val="bg1"/>
                </a:solidFill>
                <a:latin typeface="Futura"/>
              </a:rPr>
              <a:t>Ako si zabezpečiť plynulý prechod</a:t>
            </a:r>
            <a:endParaRPr lang="en-US" sz="5400" b="1" dirty="0">
              <a:solidFill>
                <a:schemeClr val="bg1"/>
              </a:solidFill>
              <a:latin typeface="Futur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55468-D0A3-A51A-8789-ADAD210AC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7928" y="1380030"/>
            <a:ext cx="5157787" cy="823912"/>
          </a:xfrm>
        </p:spPr>
        <p:txBody>
          <a:bodyPr>
            <a:normAutofit fontScale="92500"/>
          </a:bodyPr>
          <a:lstStyle/>
          <a:p>
            <a:r>
              <a:rPr lang="sk-SK" sz="4800" dirty="0">
                <a:solidFill>
                  <a:srgbClr val="F9A826"/>
                </a:solidFill>
                <a:latin typeface="Futura"/>
              </a:rPr>
              <a:t>Budovacie Piliere</a:t>
            </a:r>
            <a:endParaRPr lang="en-US" sz="4800" dirty="0">
              <a:solidFill>
                <a:srgbClr val="F9A826"/>
              </a:solidFill>
              <a:latin typeface="Futur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D4B75-051A-C845-E8C3-28DBFA5A8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32212" y="2422584"/>
            <a:ext cx="5157787" cy="3684588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sk-SK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"/>
              </a:rPr>
              <a:t>Znalosť problematiky</a:t>
            </a:r>
          </a:p>
          <a:p>
            <a:pPr marL="571500" indent="-571500">
              <a:buFont typeface="+mj-lt"/>
              <a:buAutoNum type="romanUcPeriod"/>
            </a:pPr>
            <a:r>
              <a:rPr lang="sk-SK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"/>
              </a:rPr>
              <a:t>Soft skills</a:t>
            </a:r>
          </a:p>
          <a:p>
            <a:pPr marL="571500" indent="-571500">
              <a:buFont typeface="+mj-lt"/>
              <a:buAutoNum type="romanUcPeriod"/>
            </a:pPr>
            <a:r>
              <a:rPr lang="sk-SK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"/>
              </a:rPr>
              <a:t>Model správania</a:t>
            </a:r>
          </a:p>
          <a:p>
            <a:pPr marL="571500" indent="-571500">
              <a:buFont typeface="+mj-lt"/>
              <a:buAutoNum type="romanUcPeriod"/>
            </a:pPr>
            <a:r>
              <a:rPr lang="sk-SK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"/>
              </a:rPr>
              <a:t>Zmena zamerania</a:t>
            </a:r>
          </a:p>
          <a:p>
            <a:endParaRPr lang="en-US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DF7F1B-6512-CC2E-6BD4-C63865DDD62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8906" y="3657600"/>
            <a:ext cx="4981575" cy="3200400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22F445F-1F6A-C298-F179-09068B23E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166665" y="3686969"/>
            <a:ext cx="49815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1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8AABA-739E-6A88-DEB4-BB03D4872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0"/>
            <a:ext cx="10923588" cy="900112"/>
          </a:xfrm>
        </p:spPr>
        <p:txBody>
          <a:bodyPr>
            <a:normAutofit/>
          </a:bodyPr>
          <a:lstStyle/>
          <a:p>
            <a:r>
              <a:rPr lang="sk-SK" sz="4800" b="1" dirty="0">
                <a:solidFill>
                  <a:schemeClr val="bg1"/>
                </a:solidFill>
                <a:latin typeface="Futura"/>
              </a:rPr>
              <a:t>Znalosť problematiky</a:t>
            </a:r>
            <a:endParaRPr lang="en-US" sz="4800" b="1" dirty="0">
              <a:solidFill>
                <a:schemeClr val="bg1"/>
              </a:solidFill>
              <a:latin typeface="Futur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7DB68-1C1A-F6E1-4FB7-CAA7C1A77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82963" y="1885950"/>
            <a:ext cx="5157787" cy="368458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sk-SK" sz="3200" dirty="0">
                <a:solidFill>
                  <a:schemeClr val="bg1"/>
                </a:solidFill>
                <a:latin typeface="Futura"/>
              </a:rPr>
              <a:t>Vedomosť technológie, ktorú používa tím</a:t>
            </a:r>
          </a:p>
          <a:p>
            <a:pPr marL="0" indent="0">
              <a:buNone/>
            </a:pPr>
            <a:endParaRPr lang="sk-SK" sz="3200" dirty="0">
              <a:solidFill>
                <a:schemeClr val="bg1"/>
              </a:solidFill>
              <a:latin typeface="Futura"/>
            </a:endParaRPr>
          </a:p>
          <a:p>
            <a:pPr marL="0" indent="0">
              <a:buNone/>
            </a:pPr>
            <a:r>
              <a:rPr lang="sk-SK" sz="3200" dirty="0">
                <a:solidFill>
                  <a:schemeClr val="bg1"/>
                </a:solidFill>
                <a:latin typeface="Futura"/>
              </a:rPr>
              <a:t>Prísť s adekvátnou stratégiou</a:t>
            </a:r>
          </a:p>
          <a:p>
            <a:pPr marL="0" indent="0">
              <a:buNone/>
            </a:pPr>
            <a:endParaRPr lang="sk-SK" sz="3200" dirty="0">
              <a:solidFill>
                <a:schemeClr val="bg1"/>
              </a:solidFill>
              <a:latin typeface="Futura"/>
            </a:endParaRPr>
          </a:p>
          <a:p>
            <a:pPr marL="0" indent="0">
              <a:buNone/>
            </a:pPr>
            <a:r>
              <a:rPr lang="sk-SK" sz="3200" dirty="0">
                <a:solidFill>
                  <a:schemeClr val="bg1"/>
                </a:solidFill>
                <a:latin typeface="Futura"/>
              </a:rPr>
              <a:t>Nezľakne sa buzzwordov</a:t>
            </a:r>
          </a:p>
          <a:p>
            <a:pPr marL="0" indent="0">
              <a:buNone/>
            </a:pPr>
            <a:endParaRPr lang="sk-SK" sz="3200" dirty="0">
              <a:solidFill>
                <a:schemeClr val="bg1"/>
              </a:solidFill>
              <a:latin typeface="Futura"/>
            </a:endParaRPr>
          </a:p>
          <a:p>
            <a:pPr marL="0" indent="0">
              <a:buNone/>
            </a:pPr>
            <a:r>
              <a:rPr lang="sk-SK" sz="3200" dirty="0">
                <a:solidFill>
                  <a:schemeClr val="bg1"/>
                </a:solidFill>
                <a:latin typeface="Futura"/>
              </a:rPr>
              <a:t>Širšie poznanie diagramov</a:t>
            </a:r>
            <a:endParaRPr lang="en-US" sz="3200" dirty="0">
              <a:solidFill>
                <a:schemeClr val="bg1"/>
              </a:solidFill>
              <a:latin typeface="Futura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B1C289-CFBD-94F9-3789-BEFCC12246C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621" y="3173412"/>
            <a:ext cx="5063946" cy="3684588"/>
          </a:xfrm>
        </p:spPr>
      </p:pic>
    </p:spTree>
    <p:extLst>
      <p:ext uri="{BB962C8B-B14F-4D97-AF65-F5344CB8AC3E}">
        <p14:creationId xmlns:p14="http://schemas.microsoft.com/office/powerpoint/2010/main" val="797089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93E3A-2243-1C27-4160-AC28C628A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763" y="157161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chemeClr val="bg1"/>
                </a:solidFill>
                <a:latin typeface="Futura"/>
              </a:rPr>
              <a:t>Soft skills</a:t>
            </a:r>
            <a:endParaRPr lang="en-US" sz="5400" b="1" dirty="0">
              <a:solidFill>
                <a:schemeClr val="bg1"/>
              </a:solidFill>
              <a:latin typeface="Futura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014CE90-A9B7-2939-84BC-BA7E3D5E74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8276" y="1690688"/>
            <a:ext cx="3742461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F1F897-232B-871C-8D66-C078D7455568}"/>
              </a:ext>
            </a:extLst>
          </p:cNvPr>
          <p:cNvSpPr txBox="1"/>
          <p:nvPr/>
        </p:nvSpPr>
        <p:spPr>
          <a:xfrm>
            <a:off x="652235" y="5583240"/>
            <a:ext cx="11354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b="1" dirty="0">
                <a:solidFill>
                  <a:schemeClr val="bg1"/>
                </a:solidFill>
                <a:latin typeface="Futura"/>
              </a:rPr>
              <a:t>„</a:t>
            </a:r>
            <a:r>
              <a:rPr lang="sk-SK" sz="2800" b="1" dirty="0">
                <a:solidFill>
                  <a:srgbClr val="635BFF"/>
                </a:solidFill>
                <a:latin typeface="Futura"/>
              </a:rPr>
              <a:t>Čím lepšie viete </a:t>
            </a:r>
            <a:r>
              <a:rPr lang="sk-SK" sz="2800" b="1" dirty="0">
                <a:solidFill>
                  <a:srgbClr val="F9A826"/>
                </a:solidFill>
                <a:latin typeface="Futura"/>
              </a:rPr>
              <a:t>komunikovať, tým menej sa b</a:t>
            </a:r>
            <a:r>
              <a:rPr lang="sk-SK" sz="2800" b="1" dirty="0">
                <a:solidFill>
                  <a:srgbClr val="635BFF"/>
                </a:solidFill>
                <a:latin typeface="Futura"/>
              </a:rPr>
              <a:t>udete opakovať</a:t>
            </a:r>
            <a:r>
              <a:rPr lang="sk-SK" sz="2800" b="1" dirty="0">
                <a:solidFill>
                  <a:schemeClr val="bg1"/>
                </a:solidFill>
                <a:latin typeface="Futura"/>
              </a:rPr>
              <a:t>“ – my, 2022</a:t>
            </a:r>
            <a:endParaRPr lang="en-US" sz="2800" b="1" dirty="0">
              <a:solidFill>
                <a:schemeClr val="bg1"/>
              </a:solidFill>
              <a:latin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248132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00F25-27B8-4AF4-11D7-ACE1852B5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859" y="314319"/>
            <a:ext cx="9053921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635BFF"/>
                </a:solidFill>
                <a:latin typeface="Futura"/>
              </a:rPr>
              <a:t>Model</a:t>
            </a:r>
            <a:r>
              <a:rPr lang="sk-SK" sz="5400" b="1" dirty="0">
                <a:solidFill>
                  <a:schemeClr val="bg1"/>
                </a:solidFill>
                <a:latin typeface="Futura"/>
              </a:rPr>
              <a:t>  </a:t>
            </a:r>
            <a:r>
              <a:rPr lang="sk-SK" sz="5400" b="1" dirty="0">
                <a:solidFill>
                  <a:srgbClr val="F9A826"/>
                </a:solidFill>
                <a:latin typeface="Futura"/>
              </a:rPr>
              <a:t>správania</a:t>
            </a:r>
            <a:endParaRPr lang="en-US" sz="5400" b="1" dirty="0">
              <a:solidFill>
                <a:srgbClr val="F9A826"/>
              </a:solidFill>
              <a:latin typeface="Futur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689F3-5BD3-953C-94CF-F83F81D63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21313" y="1721763"/>
            <a:ext cx="4056062" cy="1204675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sk-SK" sz="3600" b="1" dirty="0">
                <a:solidFill>
                  <a:schemeClr val="bg1"/>
                </a:solidFill>
                <a:latin typeface="Futura"/>
              </a:rPr>
              <a:t>Dochvíľnosť</a:t>
            </a:r>
          </a:p>
          <a:p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04D92B-6372-A297-04E9-1D6059125CCF}"/>
              </a:ext>
            </a:extLst>
          </p:cNvPr>
          <p:cNvSpPr txBox="1"/>
          <p:nvPr/>
        </p:nvSpPr>
        <p:spPr>
          <a:xfrm>
            <a:off x="7593013" y="4675971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sk-SK" sz="3600" b="1" dirty="0">
                <a:solidFill>
                  <a:schemeClr val="bg1"/>
                </a:solidFill>
                <a:latin typeface="Futura"/>
              </a:rPr>
              <a:t>Slušnosť</a:t>
            </a:r>
            <a:endParaRPr lang="sk-SK" sz="3200" b="1" dirty="0">
              <a:solidFill>
                <a:schemeClr val="bg1"/>
              </a:solidFill>
              <a:latin typeface="Futur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201C8-30C4-5E3A-1698-64FEAF77EEB7}"/>
              </a:ext>
            </a:extLst>
          </p:cNvPr>
          <p:cNvSpPr txBox="1"/>
          <p:nvPr/>
        </p:nvSpPr>
        <p:spPr>
          <a:xfrm>
            <a:off x="3133725" y="5234568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sk-SK" sz="3600" b="1" dirty="0">
                <a:solidFill>
                  <a:schemeClr val="bg1"/>
                </a:solidFill>
                <a:latin typeface="Futura"/>
              </a:rPr>
              <a:t>Zodpovednosť</a:t>
            </a:r>
            <a:endParaRPr lang="sk-SK" sz="1800" b="1" dirty="0">
              <a:solidFill>
                <a:schemeClr val="bg1"/>
              </a:solidFill>
              <a:latin typeface="Futur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1232E9-D598-38EF-57E4-C1111F062001}"/>
              </a:ext>
            </a:extLst>
          </p:cNvPr>
          <p:cNvSpPr txBox="1"/>
          <p:nvPr/>
        </p:nvSpPr>
        <p:spPr>
          <a:xfrm>
            <a:off x="3009900" y="3794208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sk-SK" sz="3600" b="1" dirty="0">
                <a:solidFill>
                  <a:schemeClr val="bg1"/>
                </a:solidFill>
                <a:latin typeface="Futura"/>
              </a:rPr>
              <a:t>Reprezentatívnosť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6EF35F-AF0C-AAF3-4B3E-A37A047BBA3A}"/>
              </a:ext>
            </a:extLst>
          </p:cNvPr>
          <p:cNvSpPr txBox="1"/>
          <p:nvPr/>
        </p:nvSpPr>
        <p:spPr>
          <a:xfrm>
            <a:off x="3009900" y="2603272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sk-SK" sz="3600" b="1" dirty="0">
                <a:solidFill>
                  <a:schemeClr val="bg1"/>
                </a:solidFill>
                <a:latin typeface="Futura"/>
              </a:rPr>
              <a:t>Plnenie sľubov</a:t>
            </a:r>
          </a:p>
        </p:txBody>
      </p:sp>
      <p:pic>
        <p:nvPicPr>
          <p:cNvPr id="20" name="Content Placeholder 7">
            <a:extLst>
              <a:ext uri="{FF2B5EF4-FFF2-40B4-BE49-F238E27FC236}">
                <a16:creationId xmlns:a16="http://schemas.microsoft.com/office/drawing/2014/main" id="{05170B72-6930-17E4-4B48-E2B40C7A1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7288" y="4374167"/>
            <a:ext cx="5157787" cy="248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91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0814-AF11-8B56-D579-F8783E67B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462" y="274688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chemeClr val="bg1"/>
                </a:solidFill>
                <a:latin typeface="Futura"/>
              </a:rPr>
              <a:t>Ú</a:t>
            </a:r>
            <a:r>
              <a:rPr lang="en-US" sz="5400" b="1" dirty="0" err="1">
                <a:solidFill>
                  <a:schemeClr val="bg1"/>
                </a:solidFill>
                <a:latin typeface="Futura"/>
              </a:rPr>
              <a:t>lohy</a:t>
            </a:r>
            <a:r>
              <a:rPr lang="en-US" sz="5400" b="1" dirty="0">
                <a:solidFill>
                  <a:schemeClr val="bg1"/>
                </a:solidFill>
                <a:latin typeface="Futura"/>
              </a:rPr>
              <a:t> mana</a:t>
            </a:r>
            <a:r>
              <a:rPr lang="sk-SK" sz="5400" b="1" dirty="0" err="1">
                <a:solidFill>
                  <a:schemeClr val="bg1"/>
                </a:solidFill>
                <a:latin typeface="Futura"/>
              </a:rPr>
              <a:t>žé</a:t>
            </a:r>
            <a:r>
              <a:rPr lang="en-US" sz="5400" b="1" dirty="0" err="1">
                <a:solidFill>
                  <a:schemeClr val="bg1"/>
                </a:solidFill>
                <a:latin typeface="Futura"/>
              </a:rPr>
              <a:t>ra</a:t>
            </a:r>
            <a:endParaRPr lang="en-US" sz="5400" b="1" dirty="0">
              <a:solidFill>
                <a:schemeClr val="bg1"/>
              </a:solidFill>
              <a:latin typeface="Futura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A80D75-A151-402A-EB97-58D27C2E6A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7288" y="4374167"/>
            <a:ext cx="5157787" cy="248383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BE01E-4E5F-F023-2DA5-5055786A0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14992" y="1597327"/>
            <a:ext cx="5183188" cy="3684588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sk-SK" b="1" dirty="0">
                <a:latin typeface="Futura"/>
              </a:rPr>
              <a:t>Nastolenie kolektívnej zodpovednosti</a:t>
            </a:r>
          </a:p>
          <a:p>
            <a:pPr marL="571500" indent="-571500">
              <a:buFont typeface="+mj-lt"/>
              <a:buAutoNum type="romanUcPeriod"/>
            </a:pPr>
            <a:r>
              <a:rPr lang="sk-SK" b="1" dirty="0">
                <a:latin typeface="Futura"/>
              </a:rPr>
              <a:t>Splnenie individuálnych cieľov</a:t>
            </a:r>
          </a:p>
          <a:p>
            <a:pPr marL="571500" indent="-571500">
              <a:buFont typeface="+mj-lt"/>
              <a:buAutoNum type="romanUcPeriod"/>
            </a:pPr>
            <a:r>
              <a:rPr lang="sk-SK" b="1" dirty="0">
                <a:latin typeface="Futura"/>
              </a:rPr>
              <a:t>Mentoring</a:t>
            </a:r>
          </a:p>
          <a:p>
            <a:pPr marL="571500" indent="-571500">
              <a:buFont typeface="+mj-lt"/>
              <a:buAutoNum type="romanUcPeriod"/>
            </a:pPr>
            <a:r>
              <a:rPr lang="sk-SK" b="1" dirty="0">
                <a:latin typeface="Futura"/>
              </a:rPr>
              <a:t>Tvorenie komunity</a:t>
            </a:r>
          </a:p>
          <a:p>
            <a:pPr marL="571500" indent="-571500">
              <a:buFont typeface="+mj-lt"/>
              <a:buAutoNum type="romanUcPeriod"/>
            </a:pPr>
            <a:r>
              <a:rPr lang="sk-SK" b="1" dirty="0">
                <a:latin typeface="Futura"/>
              </a:rPr>
              <a:t>Učenie od starších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80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EFF0-AADB-EC0B-558B-9E6C7CAC0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13" y="965200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chemeClr val="bg1"/>
                </a:solidFill>
                <a:latin typeface="Futura"/>
              </a:rPr>
              <a:t>Zhrnutie</a:t>
            </a:r>
            <a:endParaRPr lang="en-US" sz="5400" b="1" dirty="0">
              <a:solidFill>
                <a:schemeClr val="bg1"/>
              </a:solidFill>
              <a:latin typeface="Futur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CD962-D19B-040D-4633-647E0BB42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9371012" cy="3684588"/>
          </a:xfrm>
        </p:spPr>
        <p:txBody>
          <a:bodyPr/>
          <a:lstStyle/>
          <a:p>
            <a:r>
              <a:rPr lang="sk-SK" b="1" dirty="0">
                <a:solidFill>
                  <a:schemeClr val="bg1"/>
                </a:solidFill>
                <a:latin typeface="Futura"/>
              </a:rPr>
              <a:t>Tipy na plynulý prechod</a:t>
            </a:r>
          </a:p>
          <a:p>
            <a:r>
              <a:rPr lang="sk-SK" b="1" dirty="0">
                <a:solidFill>
                  <a:schemeClr val="bg1"/>
                </a:solidFill>
                <a:latin typeface="Futura"/>
              </a:rPr>
              <a:t>Nie je to vytesané do kamena</a:t>
            </a:r>
          </a:p>
          <a:p>
            <a:r>
              <a:rPr lang="sk-SK" b="1" dirty="0">
                <a:solidFill>
                  <a:schemeClr val="bg1"/>
                </a:solidFill>
                <a:latin typeface="Futura"/>
              </a:rPr>
              <a:t>Dôležité sú priority a zdravie</a:t>
            </a:r>
            <a:endParaRPr lang="en-US" b="1" dirty="0">
              <a:solidFill>
                <a:schemeClr val="bg1"/>
              </a:solidFill>
              <a:latin typeface="Futura"/>
            </a:endParaRPr>
          </a:p>
          <a:p>
            <a:r>
              <a:rPr lang="en-US" b="1" dirty="0">
                <a:solidFill>
                  <a:schemeClr val="bg1"/>
                </a:solidFill>
                <a:latin typeface="Futura"/>
              </a:rPr>
              <a:t>Rad</a:t>
            </a:r>
            <a:r>
              <a:rPr lang="sk-SK" b="1" dirty="0">
                <a:solidFill>
                  <a:schemeClr val="bg1"/>
                </a:solidFill>
                <a:latin typeface="Futura"/>
              </a:rPr>
              <a:t>šej menej ale konzistentne </a:t>
            </a:r>
          </a:p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FA11B2C-894B-9A0C-316A-2F526CE93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5051" y="776287"/>
            <a:ext cx="3741398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80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099BC-FF82-2FB2-4F97-B1146838C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Zdroje</a:t>
            </a:r>
            <a:endParaRPr lang="en-US" dirty="0"/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2AEBBF11-EA94-172F-11DC-50A192D27354}"/>
              </a:ext>
            </a:extLst>
          </p:cNvPr>
          <p:cNvSpPr txBox="1"/>
          <p:nvPr/>
        </p:nvSpPr>
        <p:spPr>
          <a:xfrm>
            <a:off x="0" y="2045110"/>
            <a:ext cx="121919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http://www.eastonebooks.com/fotky2139/fotov/_ps_205SAMPLE-EMYTH.pdf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sk-S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sk-SK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https://www.indeed.com/career-advice/career-development/transition-to-management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sk-S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sk-SK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https://hbr.org/2007/01/becoming-the-boss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sk-S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sk-SK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https://www.themuse.com/advice/youre-the-bossnow-what-7-todos-as-a-firsttime-manager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sk-SK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https://hrcsuite.com/outstanding-managers/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sk-S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sk-SK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https://www.indeed.com/career-advice/career-development/transition-to-management</a:t>
            </a:r>
            <a:endParaRPr lang="sk-S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03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>
            <a:extLst>
              <a:ext uri="{FF2B5EF4-FFF2-40B4-BE49-F238E27FC236}">
                <a16:creationId xmlns:a16="http://schemas.microsoft.com/office/drawing/2014/main" id="{DDD20DF5-483C-DD75-11F2-97E1E9DE424E}"/>
              </a:ext>
            </a:extLst>
          </p:cNvPr>
          <p:cNvSpPr/>
          <p:nvPr/>
        </p:nvSpPr>
        <p:spPr>
          <a:xfrm>
            <a:off x="2950991" y="2050225"/>
            <a:ext cx="5828678" cy="1401418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Futura"/>
              </a:rPr>
              <a:t>   </a:t>
            </a:r>
            <a:r>
              <a:rPr lang="sk-SK" dirty="0">
                <a:latin typeface="Futura"/>
              </a:rPr>
              <a:t>Pomyselný prechod</a:t>
            </a:r>
            <a:r>
              <a:rPr lang="en-US" dirty="0">
                <a:latin typeface="Futura"/>
              </a:rPr>
              <a:t>       </a:t>
            </a:r>
            <a:r>
              <a:rPr lang="sk-SK" dirty="0">
                <a:latin typeface="Futura"/>
              </a:rPr>
              <a:t> </a:t>
            </a:r>
            <a:r>
              <a:rPr lang="en-US" dirty="0">
                <a:latin typeface="Futura"/>
              </a:rPr>
              <a:t> </a:t>
            </a:r>
            <a:r>
              <a:rPr lang="sk-SK" dirty="0">
                <a:latin typeface="Futura"/>
              </a:rPr>
              <a:t>na manažérsku rolu</a:t>
            </a:r>
            <a:endParaRPr lang="en-US" dirty="0">
              <a:latin typeface="Futur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05BE23-49FE-3618-41EF-2184EC77AD5C}"/>
              </a:ext>
            </a:extLst>
          </p:cNvPr>
          <p:cNvSpPr/>
          <p:nvPr/>
        </p:nvSpPr>
        <p:spPr>
          <a:xfrm>
            <a:off x="5503510" y="169454"/>
            <a:ext cx="457200" cy="52420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V</a:t>
            </a:r>
          </a:p>
          <a:p>
            <a:pPr algn="ctr"/>
            <a:r>
              <a:rPr lang="sk-SK" dirty="0"/>
              <a:t>Y</a:t>
            </a:r>
          </a:p>
          <a:p>
            <a:pPr algn="ctr"/>
            <a:r>
              <a:rPr lang="sk-SK" dirty="0"/>
              <a:t>HOR</a:t>
            </a:r>
          </a:p>
          <a:p>
            <a:pPr algn="ctr"/>
            <a:r>
              <a:rPr lang="sk-SK" dirty="0"/>
              <a:t>E</a:t>
            </a:r>
          </a:p>
          <a:p>
            <a:pPr algn="ctr"/>
            <a:r>
              <a:rPr lang="sk-SK" dirty="0"/>
              <a:t>N</a:t>
            </a:r>
            <a:br>
              <a:rPr lang="sk-SK" dirty="0"/>
            </a:br>
            <a:r>
              <a:rPr lang="sk-SK" dirty="0"/>
              <a:t>I</a:t>
            </a:r>
            <a:br>
              <a:rPr lang="sk-SK" dirty="0"/>
            </a:br>
            <a:r>
              <a:rPr lang="sk-SK" dirty="0"/>
              <a:t>E</a:t>
            </a:r>
            <a:endParaRPr lang="en-US" dirty="0"/>
          </a:p>
        </p:txBody>
      </p:sp>
      <p:pic>
        <p:nvPicPr>
          <p:cNvPr id="26" name="Graphic 25" descr="Drawing Figure outline">
            <a:extLst>
              <a:ext uri="{FF2B5EF4-FFF2-40B4-BE49-F238E27FC236}">
                <a16:creationId xmlns:a16="http://schemas.microsoft.com/office/drawing/2014/main" id="{3E687C59-F418-3856-D9DE-F4D3566F8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579" y="1310589"/>
            <a:ext cx="2658094" cy="26580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2A0DA08-BD77-3832-01B5-760CA5BC7A2D}"/>
              </a:ext>
            </a:extLst>
          </p:cNvPr>
          <p:cNvSpPr txBox="1"/>
          <p:nvPr/>
        </p:nvSpPr>
        <p:spPr>
          <a:xfrm>
            <a:off x="166597" y="2420708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>
                <a:latin typeface="Futura"/>
              </a:rPr>
              <a:t>František</a:t>
            </a:r>
          </a:p>
          <a:p>
            <a:r>
              <a:rPr lang="sk-SK" dirty="0">
                <a:latin typeface="Futura"/>
              </a:rPr>
              <a:t>Odborník</a:t>
            </a:r>
            <a:endParaRPr lang="en-US" dirty="0">
              <a:latin typeface="Futura"/>
            </a:endParaRPr>
          </a:p>
        </p:txBody>
      </p:sp>
      <p:pic>
        <p:nvPicPr>
          <p:cNvPr id="2" name="Graphic 1" descr="Drawing Figure outline">
            <a:extLst>
              <a:ext uri="{FF2B5EF4-FFF2-40B4-BE49-F238E27FC236}">
                <a16:creationId xmlns:a16="http://schemas.microsoft.com/office/drawing/2014/main" id="{6E41FC46-6636-EC00-A284-8AE62A2A4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05238" y="1085839"/>
            <a:ext cx="2825683" cy="28256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840E1C-176F-1117-9965-7E5EC6322109}"/>
              </a:ext>
            </a:extLst>
          </p:cNvPr>
          <p:cNvSpPr txBox="1"/>
          <p:nvPr/>
        </p:nvSpPr>
        <p:spPr>
          <a:xfrm>
            <a:off x="10371653" y="2420708"/>
            <a:ext cx="166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b="1" dirty="0">
                <a:latin typeface="Futura"/>
              </a:rPr>
              <a:t>Pán Manažér</a:t>
            </a:r>
          </a:p>
          <a:p>
            <a:pPr algn="ctr"/>
            <a:r>
              <a:rPr lang="sk-SK" b="1" dirty="0">
                <a:latin typeface="Futura"/>
              </a:rPr>
              <a:t>František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A78E81-56D2-FE69-7D51-BF1B59C3D7E5}"/>
              </a:ext>
            </a:extLst>
          </p:cNvPr>
          <p:cNvSpPr txBox="1"/>
          <p:nvPr/>
        </p:nvSpPr>
        <p:spPr>
          <a:xfrm>
            <a:off x="4440731" y="5673560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latin typeface="Futura"/>
              </a:rPr>
              <a:t>Plynulý prechod</a:t>
            </a:r>
            <a:endParaRPr lang="en-US" sz="2400" dirty="0">
              <a:latin typeface="Futura"/>
            </a:endParaRPr>
          </a:p>
        </p:txBody>
      </p:sp>
      <p:pic>
        <p:nvPicPr>
          <p:cNvPr id="1026" name="Picture 2" descr="Deal With It Glasses transparent PNG - StickPNG">
            <a:extLst>
              <a:ext uri="{FF2B5EF4-FFF2-40B4-BE49-F238E27FC236}">
                <a16:creationId xmlns:a16="http://schemas.microsoft.com/office/drawing/2014/main" id="{70C80AA1-2671-E6B3-D36D-F0B088C45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521" y="1143000"/>
            <a:ext cx="569951" cy="36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CAEB87D5-4BF2-2BF7-3526-F1569F792720}"/>
              </a:ext>
            </a:extLst>
          </p:cNvPr>
          <p:cNvSpPr/>
          <p:nvPr/>
        </p:nvSpPr>
        <p:spPr>
          <a:xfrm>
            <a:off x="2100948" y="3968683"/>
            <a:ext cx="7719524" cy="2470024"/>
          </a:xfrm>
          <a:prstGeom prst="curvedUpArrow">
            <a:avLst>
              <a:gd name="adj1" fmla="val 21591"/>
              <a:gd name="adj2" fmla="val 50000"/>
              <a:gd name="adj3" fmla="val 27083"/>
            </a:avLst>
          </a:prstGeom>
          <a:gradFill flip="none" rotWithShape="1">
            <a:gsLst>
              <a:gs pos="0">
                <a:srgbClr val="F9A826"/>
              </a:gs>
              <a:gs pos="35000">
                <a:srgbClr val="F9A826"/>
              </a:gs>
              <a:gs pos="100000">
                <a:srgbClr val="635BFF"/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6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DDCF9AC-9102-1801-462D-A88475BE1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6963" y="1267223"/>
            <a:ext cx="5157787" cy="823912"/>
          </a:xfrm>
        </p:spPr>
        <p:txBody>
          <a:bodyPr>
            <a:normAutofit/>
          </a:bodyPr>
          <a:lstStyle/>
          <a:p>
            <a:r>
              <a:rPr lang="en-US" sz="4800" dirty="0" err="1">
                <a:solidFill>
                  <a:srgbClr val="F9A826"/>
                </a:solidFill>
              </a:rPr>
              <a:t>Odborn</a:t>
            </a:r>
            <a:r>
              <a:rPr lang="sk-SK" sz="4800" dirty="0">
                <a:solidFill>
                  <a:srgbClr val="F9A826"/>
                </a:solidFill>
              </a:rPr>
              <a:t>ík</a:t>
            </a:r>
            <a:endParaRPr lang="en-US" sz="4800" dirty="0">
              <a:solidFill>
                <a:srgbClr val="F9A826"/>
              </a:solidFill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93755E5-3F4C-A070-BB9F-8B788F867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8213" y="2205832"/>
            <a:ext cx="5157787" cy="3684588"/>
          </a:xfrm>
        </p:spPr>
        <p:txBody>
          <a:bodyPr/>
          <a:lstStyle/>
          <a:p>
            <a:r>
              <a:rPr lang="sk-SK" dirty="0">
                <a:latin typeface="Futura"/>
              </a:rPr>
              <a:t>Technicky zdatný</a:t>
            </a:r>
          </a:p>
          <a:p>
            <a:r>
              <a:rPr lang="sk-SK" dirty="0">
                <a:latin typeface="Futura"/>
              </a:rPr>
              <a:t>Náplňou práce je plnenie taskov</a:t>
            </a:r>
          </a:p>
          <a:p>
            <a:r>
              <a:rPr lang="en-US" dirty="0">
                <a:latin typeface="Futura"/>
              </a:rPr>
              <a:t>Up-to-date s technol</a:t>
            </a:r>
            <a:r>
              <a:rPr lang="sk-SK" dirty="0">
                <a:latin typeface="Futura"/>
              </a:rPr>
              <a:t>ógiami</a:t>
            </a:r>
          </a:p>
          <a:p>
            <a:r>
              <a:rPr lang="sk-SK" dirty="0">
                <a:latin typeface="Futura"/>
              </a:rPr>
              <a:t>Zodpovednosť za technickú realizáciu </a:t>
            </a:r>
            <a:r>
              <a:rPr lang="sk-SK" dirty="0">
                <a:solidFill>
                  <a:schemeClr val="bg1"/>
                </a:solidFill>
                <a:latin typeface="Futura"/>
              </a:rPr>
              <a:t>p</a:t>
            </a:r>
            <a:r>
              <a:rPr lang="sk-SK" dirty="0">
                <a:latin typeface="Futura"/>
              </a:rPr>
              <a:t>rojektu</a:t>
            </a:r>
          </a:p>
          <a:p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F531EFE-C6BA-C8FB-1FFF-F6E57A93D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43700" y="1267223"/>
            <a:ext cx="5183188" cy="823912"/>
          </a:xfrm>
        </p:spPr>
        <p:txBody>
          <a:bodyPr>
            <a:normAutofit/>
          </a:bodyPr>
          <a:lstStyle/>
          <a:p>
            <a:r>
              <a:rPr lang="sk-SK" sz="4400" b="1" dirty="0">
                <a:solidFill>
                  <a:srgbClr val="6C63FF"/>
                </a:solidFill>
                <a:latin typeface="Futura"/>
              </a:rPr>
              <a:t>Manažér</a:t>
            </a:r>
            <a:endParaRPr lang="en-US" sz="4400" b="1" dirty="0">
              <a:solidFill>
                <a:srgbClr val="6C63FF"/>
              </a:solidFill>
              <a:latin typeface="Futura"/>
            </a:endParaRP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19A5E0C-341E-19A7-51FA-162F808943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4750" y="2205832"/>
            <a:ext cx="5183188" cy="3684588"/>
          </a:xfrm>
        </p:spPr>
        <p:txBody>
          <a:bodyPr/>
          <a:lstStyle/>
          <a:p>
            <a:r>
              <a:rPr lang="sk-SK" dirty="0">
                <a:latin typeface="Futura"/>
              </a:rPr>
              <a:t>Náplňou práce je </a:t>
            </a:r>
            <a:r>
              <a:rPr lang="en-US" dirty="0" err="1">
                <a:latin typeface="Futura"/>
              </a:rPr>
              <a:t>zabezpečenie</a:t>
            </a:r>
            <a:r>
              <a:rPr lang="sk-SK" dirty="0">
                <a:latin typeface="Futura"/>
              </a:rPr>
              <a:t> zdravého cyklu projektu</a:t>
            </a:r>
          </a:p>
          <a:p>
            <a:r>
              <a:rPr lang="sk-SK" dirty="0">
                <a:latin typeface="Futura"/>
              </a:rPr>
              <a:t>Nie tak technicky zdatný ako odborník</a:t>
            </a:r>
          </a:p>
          <a:p>
            <a:r>
              <a:rPr lang="sk-SK" dirty="0">
                <a:latin typeface="Futura"/>
              </a:rPr>
              <a:t>Zodpovedný za plánovanie, manažovanie a exekúciu projektu</a:t>
            </a:r>
            <a:endParaRPr lang="en-US" dirty="0">
              <a:latin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>
            <a:extLst>
              <a:ext uri="{FF2B5EF4-FFF2-40B4-BE49-F238E27FC236}">
                <a16:creationId xmlns:a16="http://schemas.microsoft.com/office/drawing/2014/main" id="{DDD20DF5-483C-DD75-11F2-97E1E9DE424E}"/>
              </a:ext>
            </a:extLst>
          </p:cNvPr>
          <p:cNvSpPr/>
          <p:nvPr/>
        </p:nvSpPr>
        <p:spPr>
          <a:xfrm>
            <a:off x="2950991" y="2050225"/>
            <a:ext cx="5828678" cy="1401418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k-SK" dirty="0">
                <a:latin typeface="Futura"/>
              </a:rPr>
              <a:t>   Pomyselný prechod         na manažérsku rolu</a:t>
            </a:r>
            <a:endParaRPr lang="en-US" dirty="0">
              <a:latin typeface="Futur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05BE23-49FE-3618-41EF-2184EC77AD5C}"/>
              </a:ext>
            </a:extLst>
          </p:cNvPr>
          <p:cNvSpPr/>
          <p:nvPr/>
        </p:nvSpPr>
        <p:spPr>
          <a:xfrm>
            <a:off x="5503510" y="169454"/>
            <a:ext cx="457200" cy="52420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V</a:t>
            </a:r>
          </a:p>
          <a:p>
            <a:pPr algn="ctr"/>
            <a:r>
              <a:rPr lang="sk-SK" dirty="0"/>
              <a:t>Y</a:t>
            </a:r>
          </a:p>
          <a:p>
            <a:pPr algn="ctr"/>
            <a:r>
              <a:rPr lang="sk-SK" dirty="0"/>
              <a:t>HOR</a:t>
            </a:r>
          </a:p>
          <a:p>
            <a:pPr algn="ctr"/>
            <a:r>
              <a:rPr lang="sk-SK" dirty="0"/>
              <a:t>E</a:t>
            </a:r>
          </a:p>
          <a:p>
            <a:pPr algn="ctr"/>
            <a:r>
              <a:rPr lang="sk-SK" dirty="0"/>
              <a:t>N</a:t>
            </a:r>
            <a:br>
              <a:rPr lang="sk-SK" dirty="0"/>
            </a:br>
            <a:r>
              <a:rPr lang="sk-SK" dirty="0"/>
              <a:t>I</a:t>
            </a:r>
            <a:br>
              <a:rPr lang="sk-SK" dirty="0"/>
            </a:br>
            <a:r>
              <a:rPr lang="sk-SK" dirty="0"/>
              <a:t>E</a:t>
            </a:r>
            <a:endParaRPr lang="en-US" dirty="0"/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B8F2B4DB-0241-EB75-8E87-8E32F2473422}"/>
              </a:ext>
            </a:extLst>
          </p:cNvPr>
          <p:cNvSpPr/>
          <p:nvPr/>
        </p:nvSpPr>
        <p:spPr>
          <a:xfrm>
            <a:off x="2100948" y="3968683"/>
            <a:ext cx="7719524" cy="2470024"/>
          </a:xfrm>
          <a:prstGeom prst="curvedUpArrow">
            <a:avLst>
              <a:gd name="adj1" fmla="val 21591"/>
              <a:gd name="adj2" fmla="val 50000"/>
              <a:gd name="adj3" fmla="val 27083"/>
            </a:avLst>
          </a:prstGeom>
          <a:gradFill flip="none" rotWithShape="1">
            <a:gsLst>
              <a:gs pos="0">
                <a:srgbClr val="F9A826"/>
              </a:gs>
              <a:gs pos="35000">
                <a:srgbClr val="F9A826"/>
              </a:gs>
              <a:gs pos="100000">
                <a:srgbClr val="635BFF"/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Graphic 25" descr="Drawing Figure outline">
            <a:extLst>
              <a:ext uri="{FF2B5EF4-FFF2-40B4-BE49-F238E27FC236}">
                <a16:creationId xmlns:a16="http://schemas.microsoft.com/office/drawing/2014/main" id="{3E687C59-F418-3856-D9DE-F4D3566F8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579" y="1310589"/>
            <a:ext cx="2658094" cy="26580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2A0DA08-BD77-3832-01B5-760CA5BC7A2D}"/>
              </a:ext>
            </a:extLst>
          </p:cNvPr>
          <p:cNvSpPr txBox="1"/>
          <p:nvPr/>
        </p:nvSpPr>
        <p:spPr>
          <a:xfrm>
            <a:off x="166597" y="2420708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>
                <a:latin typeface="Futura"/>
              </a:rPr>
              <a:t>František</a:t>
            </a:r>
          </a:p>
          <a:p>
            <a:r>
              <a:rPr lang="sk-SK" dirty="0">
                <a:latin typeface="Futura"/>
              </a:rPr>
              <a:t>Odborník</a:t>
            </a:r>
            <a:endParaRPr lang="en-US" dirty="0">
              <a:latin typeface="Futur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40E1C-176F-1117-9965-7E5EC6322109}"/>
              </a:ext>
            </a:extLst>
          </p:cNvPr>
          <p:cNvSpPr txBox="1"/>
          <p:nvPr/>
        </p:nvSpPr>
        <p:spPr>
          <a:xfrm>
            <a:off x="10371653" y="2420708"/>
            <a:ext cx="166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b="1" dirty="0">
                <a:latin typeface="Futura"/>
              </a:rPr>
              <a:t>Pán Manažér</a:t>
            </a:r>
          </a:p>
          <a:p>
            <a:pPr algn="ctr"/>
            <a:r>
              <a:rPr lang="sk-SK" b="1" dirty="0">
                <a:latin typeface="Futura"/>
              </a:rPr>
              <a:t>František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A78E81-56D2-FE69-7D51-BF1B59C3D7E5}"/>
              </a:ext>
            </a:extLst>
          </p:cNvPr>
          <p:cNvSpPr txBox="1"/>
          <p:nvPr/>
        </p:nvSpPr>
        <p:spPr>
          <a:xfrm>
            <a:off x="4440731" y="5673560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dirty="0">
                <a:latin typeface="Futura"/>
              </a:rPr>
              <a:t>Plynulý prechod</a:t>
            </a:r>
            <a:endParaRPr lang="en-US" sz="2400" dirty="0">
              <a:latin typeface="Futura"/>
            </a:endParaRPr>
          </a:p>
        </p:txBody>
      </p:sp>
      <p:pic>
        <p:nvPicPr>
          <p:cNvPr id="10" name="Graphic 1" descr="Drawing Figure outline">
            <a:extLst>
              <a:ext uri="{FF2B5EF4-FFF2-40B4-BE49-F238E27FC236}">
                <a16:creationId xmlns:a16="http://schemas.microsoft.com/office/drawing/2014/main" id="{A0C6F364-8293-F65A-107B-91D3B96DB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5238" y="1085839"/>
            <a:ext cx="2825683" cy="2825683"/>
          </a:xfrm>
          <a:prstGeom prst="rect">
            <a:avLst/>
          </a:prstGeom>
        </p:spPr>
      </p:pic>
      <p:pic>
        <p:nvPicPr>
          <p:cNvPr id="11" name="Picture 2" descr="Deal With It Glasses transparent PNG - StickPNG">
            <a:extLst>
              <a:ext uri="{FF2B5EF4-FFF2-40B4-BE49-F238E27FC236}">
                <a16:creationId xmlns:a16="http://schemas.microsoft.com/office/drawing/2014/main" id="{A7A530D6-C534-24AD-070D-00AB08A9E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521" y="1143000"/>
            <a:ext cx="569951" cy="36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02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2421-0741-683C-A4F0-6F3847A9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utura"/>
              </a:rPr>
              <a:t>Vyhorenie v profesionálnom živote</a:t>
            </a:r>
            <a:endParaRPr 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Futur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C98B0-3502-D24B-D3FB-A9C6BE21A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040" y="2295091"/>
            <a:ext cx="5157787" cy="3684588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sk-SK" sz="3200" dirty="0">
                <a:latin typeface="Futura"/>
              </a:rPr>
              <a:t>Fyzické aj psychické</a:t>
            </a:r>
          </a:p>
          <a:p>
            <a:pPr marL="571500" indent="-571500">
              <a:buFont typeface="+mj-lt"/>
              <a:buAutoNum type="romanUcPeriod"/>
            </a:pPr>
            <a:r>
              <a:rPr lang="sk-SK" sz="3200" dirty="0">
                <a:latin typeface="Futura"/>
              </a:rPr>
              <a:t>Spájané s pocitom menejcennosti </a:t>
            </a:r>
          </a:p>
          <a:p>
            <a:pPr marL="571500" indent="-571500">
              <a:buFont typeface="+mj-lt"/>
              <a:buAutoNum type="romanUcPeriod"/>
            </a:pPr>
            <a:r>
              <a:rPr lang="sk-SK" sz="3200" dirty="0">
                <a:latin typeface="Futura"/>
              </a:rPr>
              <a:t>Strata ide</a:t>
            </a:r>
            <a:r>
              <a:rPr lang="en-US" sz="3200" dirty="0">
                <a:latin typeface="Futura"/>
              </a:rPr>
              <a:t>n</a:t>
            </a:r>
            <a:r>
              <a:rPr lang="sk-SK" sz="3200" dirty="0" err="1">
                <a:latin typeface="Futura"/>
              </a:rPr>
              <a:t>tity</a:t>
            </a:r>
            <a:endParaRPr lang="sk-SK" sz="3200" dirty="0">
              <a:latin typeface="Futura"/>
            </a:endParaRPr>
          </a:p>
          <a:p>
            <a:pPr marL="571500" indent="-571500">
              <a:buFont typeface="+mj-lt"/>
              <a:buAutoNum type="romanUcPeriod"/>
            </a:pPr>
            <a:r>
              <a:rPr lang="sk-SK" sz="3200" dirty="0">
                <a:latin typeface="Futura"/>
              </a:rPr>
              <a:t>Impostor syndróm</a:t>
            </a:r>
            <a:endParaRPr lang="en-US" sz="3200" dirty="0">
              <a:latin typeface="Futur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AC7055-135C-652C-F3D5-BA16C62D4AF7}"/>
              </a:ext>
            </a:extLst>
          </p:cNvPr>
          <p:cNvSpPr/>
          <p:nvPr/>
        </p:nvSpPr>
        <p:spPr>
          <a:xfrm>
            <a:off x="4764107" y="1428750"/>
            <a:ext cx="7267790" cy="4000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8FCF90-B88B-8466-FCD1-726783C04B40}"/>
              </a:ext>
            </a:extLst>
          </p:cNvPr>
          <p:cNvSpPr/>
          <p:nvPr/>
        </p:nvSpPr>
        <p:spPr>
          <a:xfrm>
            <a:off x="5087937" y="4500457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E5517-8651-3906-7F6F-B90339385639}"/>
              </a:ext>
            </a:extLst>
          </p:cNvPr>
          <p:cNvSpPr txBox="1"/>
          <p:nvPr/>
        </p:nvSpPr>
        <p:spPr>
          <a:xfrm>
            <a:off x="5307068" y="4751727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dirty="0">
                <a:latin typeface="Futura"/>
              </a:rPr>
              <a:t>M</a:t>
            </a:r>
            <a:endParaRPr lang="en-US" sz="2800" dirty="0">
              <a:latin typeface="Futur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DCFEF-C3FA-7FFC-6C8F-27406E813299}"/>
              </a:ext>
            </a:extLst>
          </p:cNvPr>
          <p:cNvSpPr txBox="1"/>
          <p:nvPr/>
        </p:nvSpPr>
        <p:spPr>
          <a:xfrm>
            <a:off x="6345463" y="4751318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dirty="0">
                <a:latin typeface="Futura"/>
              </a:rPr>
              <a:t>T</a:t>
            </a:r>
            <a:endParaRPr lang="en-US" sz="2800" dirty="0">
              <a:latin typeface="Futur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0DFA76-E0A8-0D47-E1BC-51B51D1970A2}"/>
              </a:ext>
            </a:extLst>
          </p:cNvPr>
          <p:cNvSpPr txBox="1"/>
          <p:nvPr/>
        </p:nvSpPr>
        <p:spPr>
          <a:xfrm>
            <a:off x="7223752" y="4767580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dirty="0">
                <a:latin typeface="Futura"/>
              </a:rPr>
              <a:t>W</a:t>
            </a:r>
            <a:endParaRPr lang="en-US" sz="2800" dirty="0">
              <a:latin typeface="Futur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073C7C-0085-0083-F1F1-E08D8B12A60A}"/>
              </a:ext>
            </a:extLst>
          </p:cNvPr>
          <p:cNvSpPr txBox="1"/>
          <p:nvPr/>
        </p:nvSpPr>
        <p:spPr>
          <a:xfrm>
            <a:off x="8229527" y="4751727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dirty="0">
                <a:latin typeface="Futura"/>
              </a:rPr>
              <a:t>T</a:t>
            </a:r>
            <a:endParaRPr lang="en-US" sz="2800" dirty="0">
              <a:latin typeface="Futur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96DC7-8E56-5114-87A4-2A09F2944781}"/>
              </a:ext>
            </a:extLst>
          </p:cNvPr>
          <p:cNvSpPr txBox="1"/>
          <p:nvPr/>
        </p:nvSpPr>
        <p:spPr>
          <a:xfrm>
            <a:off x="9177827" y="475338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dirty="0">
                <a:latin typeface="Futura"/>
              </a:rPr>
              <a:t>F</a:t>
            </a:r>
            <a:endParaRPr lang="en-US" sz="2800" dirty="0">
              <a:latin typeface="Futura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487FD51-EFFD-FA15-D1F6-23EB7A268B0A}"/>
              </a:ext>
            </a:extLst>
          </p:cNvPr>
          <p:cNvSpPr/>
          <p:nvPr/>
        </p:nvSpPr>
        <p:spPr>
          <a:xfrm>
            <a:off x="6039996" y="4500457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043B03A-8E4D-15D4-8A9B-E3127D70ECF2}"/>
              </a:ext>
            </a:extLst>
          </p:cNvPr>
          <p:cNvSpPr/>
          <p:nvPr/>
        </p:nvSpPr>
        <p:spPr>
          <a:xfrm>
            <a:off x="7944114" y="4500456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9CE6C0A-C62E-518C-A4E8-0718ECB76F82}"/>
              </a:ext>
            </a:extLst>
          </p:cNvPr>
          <p:cNvSpPr/>
          <p:nvPr/>
        </p:nvSpPr>
        <p:spPr>
          <a:xfrm>
            <a:off x="8896173" y="4495555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6C217A7-891F-CB9B-268A-BF98DBE5DDB7}"/>
              </a:ext>
            </a:extLst>
          </p:cNvPr>
          <p:cNvSpPr/>
          <p:nvPr/>
        </p:nvSpPr>
        <p:spPr>
          <a:xfrm>
            <a:off x="5087936" y="4126731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465FB4C-B30A-ECE8-26BF-49D60B7E8BBE}"/>
              </a:ext>
            </a:extLst>
          </p:cNvPr>
          <p:cNvSpPr/>
          <p:nvPr/>
        </p:nvSpPr>
        <p:spPr>
          <a:xfrm>
            <a:off x="5089860" y="3757555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6F4DB0B-EB1D-640B-83FA-9A4AE3976403}"/>
              </a:ext>
            </a:extLst>
          </p:cNvPr>
          <p:cNvSpPr/>
          <p:nvPr/>
        </p:nvSpPr>
        <p:spPr>
          <a:xfrm>
            <a:off x="5087936" y="3381448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504DA78-819F-A43D-522A-C67C46F37867}"/>
              </a:ext>
            </a:extLst>
          </p:cNvPr>
          <p:cNvSpPr/>
          <p:nvPr/>
        </p:nvSpPr>
        <p:spPr>
          <a:xfrm>
            <a:off x="5087936" y="3012272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698CC29-37BF-AA7F-4ED4-421F7BB984EB}"/>
              </a:ext>
            </a:extLst>
          </p:cNvPr>
          <p:cNvSpPr/>
          <p:nvPr/>
        </p:nvSpPr>
        <p:spPr>
          <a:xfrm>
            <a:off x="7000162" y="2639171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E9456B4-A414-0D33-7258-2439959A981E}"/>
              </a:ext>
            </a:extLst>
          </p:cNvPr>
          <p:cNvSpPr/>
          <p:nvPr/>
        </p:nvSpPr>
        <p:spPr>
          <a:xfrm>
            <a:off x="9858751" y="4500178"/>
            <a:ext cx="885825" cy="3143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585BD97-8E52-251E-E278-493403394F58}"/>
              </a:ext>
            </a:extLst>
          </p:cNvPr>
          <p:cNvSpPr/>
          <p:nvPr/>
        </p:nvSpPr>
        <p:spPr>
          <a:xfrm>
            <a:off x="10816512" y="4495554"/>
            <a:ext cx="885825" cy="314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F3DB548-ACCD-FC41-63E4-5515910055F7}"/>
              </a:ext>
            </a:extLst>
          </p:cNvPr>
          <p:cNvSpPr/>
          <p:nvPr/>
        </p:nvSpPr>
        <p:spPr>
          <a:xfrm>
            <a:off x="6037099" y="4128658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3A33B0-8876-6DFC-B960-1947DED95CF9}"/>
              </a:ext>
            </a:extLst>
          </p:cNvPr>
          <p:cNvSpPr/>
          <p:nvPr/>
        </p:nvSpPr>
        <p:spPr>
          <a:xfrm>
            <a:off x="6037098" y="3756677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F4C49F9-E7B1-CA6F-0168-C2969371B5EF}"/>
              </a:ext>
            </a:extLst>
          </p:cNvPr>
          <p:cNvSpPr/>
          <p:nvPr/>
        </p:nvSpPr>
        <p:spPr>
          <a:xfrm>
            <a:off x="6037097" y="3381448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F6DE5F2-9F46-0483-CB7A-890770911AFE}"/>
              </a:ext>
            </a:extLst>
          </p:cNvPr>
          <p:cNvSpPr/>
          <p:nvPr/>
        </p:nvSpPr>
        <p:spPr>
          <a:xfrm>
            <a:off x="6037096" y="3007843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96CAC9B-243A-324A-9C9F-2DD0E3238924}"/>
              </a:ext>
            </a:extLst>
          </p:cNvPr>
          <p:cNvSpPr/>
          <p:nvPr/>
        </p:nvSpPr>
        <p:spPr>
          <a:xfrm>
            <a:off x="6030958" y="2645573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DF02E5F-82EE-8CA1-A583-BAD827A5AFED}"/>
              </a:ext>
            </a:extLst>
          </p:cNvPr>
          <p:cNvSpPr/>
          <p:nvPr/>
        </p:nvSpPr>
        <p:spPr>
          <a:xfrm>
            <a:off x="7000165" y="4506960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6DFF8BB-1BA4-818B-B5EF-794BDDD3DBAC}"/>
              </a:ext>
            </a:extLst>
          </p:cNvPr>
          <p:cNvSpPr/>
          <p:nvPr/>
        </p:nvSpPr>
        <p:spPr>
          <a:xfrm>
            <a:off x="7000164" y="4126731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F80550B-270D-277C-895E-ADA1EA921A17}"/>
              </a:ext>
            </a:extLst>
          </p:cNvPr>
          <p:cNvSpPr/>
          <p:nvPr/>
        </p:nvSpPr>
        <p:spPr>
          <a:xfrm>
            <a:off x="7012343" y="3769541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02D39E2-3E7F-EA09-8820-8C323F834B34}"/>
              </a:ext>
            </a:extLst>
          </p:cNvPr>
          <p:cNvSpPr/>
          <p:nvPr/>
        </p:nvSpPr>
        <p:spPr>
          <a:xfrm>
            <a:off x="7012342" y="3382951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6237313-298B-C81B-C1E0-2F935C706215}"/>
              </a:ext>
            </a:extLst>
          </p:cNvPr>
          <p:cNvSpPr/>
          <p:nvPr/>
        </p:nvSpPr>
        <p:spPr>
          <a:xfrm>
            <a:off x="7012342" y="3007842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21D485F-0DA4-0495-C67F-81CCDED8E838}"/>
              </a:ext>
            </a:extLst>
          </p:cNvPr>
          <p:cNvSpPr/>
          <p:nvPr/>
        </p:nvSpPr>
        <p:spPr>
          <a:xfrm>
            <a:off x="7000161" y="2258322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6777DF-9749-BE42-08F9-F523F5B93020}"/>
              </a:ext>
            </a:extLst>
          </p:cNvPr>
          <p:cNvSpPr/>
          <p:nvPr/>
        </p:nvSpPr>
        <p:spPr>
          <a:xfrm>
            <a:off x="7944113" y="4126731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95A92D-A1D1-4FFB-6140-390B795F251F}"/>
              </a:ext>
            </a:extLst>
          </p:cNvPr>
          <p:cNvSpPr/>
          <p:nvPr/>
        </p:nvSpPr>
        <p:spPr>
          <a:xfrm>
            <a:off x="7944112" y="3766354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1AC19C3-9FC2-DDA3-3CDA-3A418C48EB7E}"/>
              </a:ext>
            </a:extLst>
          </p:cNvPr>
          <p:cNvSpPr/>
          <p:nvPr/>
        </p:nvSpPr>
        <p:spPr>
          <a:xfrm>
            <a:off x="7955090" y="3381652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CFF628A-C3F9-43AC-639A-55CF170C0CB6}"/>
              </a:ext>
            </a:extLst>
          </p:cNvPr>
          <p:cNvSpPr/>
          <p:nvPr/>
        </p:nvSpPr>
        <p:spPr>
          <a:xfrm>
            <a:off x="7955090" y="3011013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5B2E61F-13B9-8167-6952-92238E0096EF}"/>
              </a:ext>
            </a:extLst>
          </p:cNvPr>
          <p:cNvSpPr/>
          <p:nvPr/>
        </p:nvSpPr>
        <p:spPr>
          <a:xfrm>
            <a:off x="8888062" y="4121722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B637BB9-C0E6-ED51-FBE5-38CFD9F9878B}"/>
              </a:ext>
            </a:extLst>
          </p:cNvPr>
          <p:cNvSpPr/>
          <p:nvPr/>
        </p:nvSpPr>
        <p:spPr>
          <a:xfrm>
            <a:off x="8886917" y="3761270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6D44EF2-5B79-89D9-BFA0-4EFD9CC2F153}"/>
              </a:ext>
            </a:extLst>
          </p:cNvPr>
          <p:cNvSpPr/>
          <p:nvPr/>
        </p:nvSpPr>
        <p:spPr>
          <a:xfrm>
            <a:off x="8886917" y="3381448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7EA75B-E26F-4BF8-D9ED-5C0289CE7B30}"/>
              </a:ext>
            </a:extLst>
          </p:cNvPr>
          <p:cNvSpPr txBox="1"/>
          <p:nvPr/>
        </p:nvSpPr>
        <p:spPr>
          <a:xfrm>
            <a:off x="10149307" y="475131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dirty="0">
                <a:solidFill>
                  <a:srgbClr val="FF0000"/>
                </a:solidFill>
                <a:latin typeface="Futura"/>
              </a:rPr>
              <a:t>S</a:t>
            </a:r>
            <a:endParaRPr lang="en-US" sz="2800" dirty="0">
              <a:solidFill>
                <a:srgbClr val="FF0000"/>
              </a:solidFill>
              <a:latin typeface="Futur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159082-A972-4014-7A83-823912FCC6F5}"/>
              </a:ext>
            </a:extLst>
          </p:cNvPr>
          <p:cNvSpPr txBox="1"/>
          <p:nvPr/>
        </p:nvSpPr>
        <p:spPr>
          <a:xfrm>
            <a:off x="11100875" y="474508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dirty="0">
                <a:solidFill>
                  <a:srgbClr val="FF0000"/>
                </a:solidFill>
                <a:latin typeface="Futura"/>
              </a:rPr>
              <a:t>S</a:t>
            </a:r>
            <a:endParaRPr lang="en-US" sz="2800" dirty="0">
              <a:solidFill>
                <a:srgbClr val="FF0000"/>
              </a:solidFill>
              <a:latin typeface="Futura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6D9C834-3319-2C03-B4D1-9AB2B9B06179}"/>
              </a:ext>
            </a:extLst>
          </p:cNvPr>
          <p:cNvSpPr/>
          <p:nvPr/>
        </p:nvSpPr>
        <p:spPr>
          <a:xfrm>
            <a:off x="9851127" y="4131986"/>
            <a:ext cx="885825" cy="3143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B6D5192-1AC8-232E-6214-29C0DA61108E}"/>
              </a:ext>
            </a:extLst>
          </p:cNvPr>
          <p:cNvSpPr/>
          <p:nvPr/>
        </p:nvSpPr>
        <p:spPr>
          <a:xfrm>
            <a:off x="9846739" y="3766353"/>
            <a:ext cx="885825" cy="3143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B991B8D-7586-D300-E9A9-4883A28933EA}"/>
              </a:ext>
            </a:extLst>
          </p:cNvPr>
          <p:cNvSpPr/>
          <p:nvPr/>
        </p:nvSpPr>
        <p:spPr>
          <a:xfrm>
            <a:off x="10816511" y="4495554"/>
            <a:ext cx="885825" cy="3143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F39DA8-9C75-E134-E82A-F05FE983EF6C}"/>
              </a:ext>
            </a:extLst>
          </p:cNvPr>
          <p:cNvSpPr/>
          <p:nvPr/>
        </p:nvSpPr>
        <p:spPr>
          <a:xfrm>
            <a:off x="10814192" y="4121722"/>
            <a:ext cx="885825" cy="3143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4F51D4B-6672-DFC2-C545-708D3D2DEE7D}"/>
              </a:ext>
            </a:extLst>
          </p:cNvPr>
          <p:cNvSpPr/>
          <p:nvPr/>
        </p:nvSpPr>
        <p:spPr>
          <a:xfrm>
            <a:off x="10814191" y="3761270"/>
            <a:ext cx="885825" cy="3143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DA23A20-A017-04C0-DF64-2D23E28846DC}"/>
              </a:ext>
            </a:extLst>
          </p:cNvPr>
          <p:cNvSpPr/>
          <p:nvPr/>
        </p:nvSpPr>
        <p:spPr>
          <a:xfrm>
            <a:off x="5087936" y="3012272"/>
            <a:ext cx="885825" cy="314325"/>
          </a:xfrm>
          <a:prstGeom prst="roundRect">
            <a:avLst/>
          </a:prstGeom>
          <a:solidFill>
            <a:srgbClr val="6C63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9873E1F-A990-8BAE-8776-EC0B32E97532}"/>
              </a:ext>
            </a:extLst>
          </p:cNvPr>
          <p:cNvSpPr/>
          <p:nvPr/>
        </p:nvSpPr>
        <p:spPr>
          <a:xfrm>
            <a:off x="5086752" y="2651954"/>
            <a:ext cx="885825" cy="314325"/>
          </a:xfrm>
          <a:prstGeom prst="roundRect">
            <a:avLst/>
          </a:prstGeom>
          <a:solidFill>
            <a:srgbClr val="6C63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DBD257E-FF1C-C65E-9CAB-D5DF826E2080}"/>
              </a:ext>
            </a:extLst>
          </p:cNvPr>
          <p:cNvSpPr/>
          <p:nvPr/>
        </p:nvSpPr>
        <p:spPr>
          <a:xfrm>
            <a:off x="5086751" y="2283640"/>
            <a:ext cx="885825" cy="314325"/>
          </a:xfrm>
          <a:prstGeom prst="roundRect">
            <a:avLst/>
          </a:prstGeom>
          <a:solidFill>
            <a:srgbClr val="6C63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965EB49-1B0F-C374-6E1A-E05D8EA69FC4}"/>
              </a:ext>
            </a:extLst>
          </p:cNvPr>
          <p:cNvSpPr/>
          <p:nvPr/>
        </p:nvSpPr>
        <p:spPr>
          <a:xfrm>
            <a:off x="6030957" y="2639170"/>
            <a:ext cx="885825" cy="314325"/>
          </a:xfrm>
          <a:prstGeom prst="roundRect">
            <a:avLst/>
          </a:prstGeom>
          <a:solidFill>
            <a:srgbClr val="6C63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E69A750-2BDD-9437-A559-6C9C77193630}"/>
              </a:ext>
            </a:extLst>
          </p:cNvPr>
          <p:cNvSpPr/>
          <p:nvPr/>
        </p:nvSpPr>
        <p:spPr>
          <a:xfrm>
            <a:off x="6028183" y="2283639"/>
            <a:ext cx="885825" cy="314325"/>
          </a:xfrm>
          <a:prstGeom prst="roundRect">
            <a:avLst/>
          </a:prstGeom>
          <a:solidFill>
            <a:srgbClr val="6C63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B084371-E77B-EF22-0B03-4BA88F0DFCBA}"/>
              </a:ext>
            </a:extLst>
          </p:cNvPr>
          <p:cNvSpPr/>
          <p:nvPr/>
        </p:nvSpPr>
        <p:spPr>
          <a:xfrm>
            <a:off x="6008705" y="1921495"/>
            <a:ext cx="885825" cy="314325"/>
          </a:xfrm>
          <a:prstGeom prst="roundRect">
            <a:avLst/>
          </a:prstGeom>
          <a:solidFill>
            <a:srgbClr val="6C63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39771C6-4F5F-61DB-6F27-F3F30B4B8F40}"/>
              </a:ext>
            </a:extLst>
          </p:cNvPr>
          <p:cNvSpPr/>
          <p:nvPr/>
        </p:nvSpPr>
        <p:spPr>
          <a:xfrm>
            <a:off x="6999333" y="2252195"/>
            <a:ext cx="885825" cy="314325"/>
          </a:xfrm>
          <a:prstGeom prst="roundRect">
            <a:avLst/>
          </a:prstGeom>
          <a:solidFill>
            <a:srgbClr val="6C63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024B398-2608-A5E5-03A2-BAB5231A115F}"/>
              </a:ext>
            </a:extLst>
          </p:cNvPr>
          <p:cNvSpPr/>
          <p:nvPr/>
        </p:nvSpPr>
        <p:spPr>
          <a:xfrm>
            <a:off x="6999333" y="2632996"/>
            <a:ext cx="885825" cy="314325"/>
          </a:xfrm>
          <a:prstGeom prst="roundRect">
            <a:avLst/>
          </a:prstGeom>
          <a:solidFill>
            <a:srgbClr val="6C63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9DA7D954-66E8-4D1B-6058-8E4DCDDDD613}"/>
              </a:ext>
            </a:extLst>
          </p:cNvPr>
          <p:cNvSpPr/>
          <p:nvPr/>
        </p:nvSpPr>
        <p:spPr>
          <a:xfrm>
            <a:off x="7009756" y="3007841"/>
            <a:ext cx="885825" cy="314325"/>
          </a:xfrm>
          <a:prstGeom prst="roundRect">
            <a:avLst/>
          </a:prstGeom>
          <a:solidFill>
            <a:srgbClr val="6C63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C389766-1013-E9E1-1D7E-C771F00F3B2C}"/>
              </a:ext>
            </a:extLst>
          </p:cNvPr>
          <p:cNvSpPr/>
          <p:nvPr/>
        </p:nvSpPr>
        <p:spPr>
          <a:xfrm>
            <a:off x="7961570" y="3382568"/>
            <a:ext cx="885825" cy="314325"/>
          </a:xfrm>
          <a:prstGeom prst="roundRect">
            <a:avLst/>
          </a:prstGeom>
          <a:solidFill>
            <a:srgbClr val="6C63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5D0D6A0-BEB1-A1AF-EBF1-21FD5EF65C04}"/>
              </a:ext>
            </a:extLst>
          </p:cNvPr>
          <p:cNvSpPr/>
          <p:nvPr/>
        </p:nvSpPr>
        <p:spPr>
          <a:xfrm>
            <a:off x="7961570" y="3010487"/>
            <a:ext cx="885825" cy="314325"/>
          </a:xfrm>
          <a:prstGeom prst="roundRect">
            <a:avLst/>
          </a:prstGeom>
          <a:solidFill>
            <a:srgbClr val="6C63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73C6225-FAC1-8FDE-2C3A-06B72749025D}"/>
              </a:ext>
            </a:extLst>
          </p:cNvPr>
          <p:cNvSpPr/>
          <p:nvPr/>
        </p:nvSpPr>
        <p:spPr>
          <a:xfrm>
            <a:off x="7961570" y="2632817"/>
            <a:ext cx="885825" cy="314325"/>
          </a:xfrm>
          <a:prstGeom prst="roundRect">
            <a:avLst/>
          </a:prstGeom>
          <a:solidFill>
            <a:srgbClr val="6C63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D97A3EE-5886-9FBA-4562-BBF3F859A44E}"/>
              </a:ext>
            </a:extLst>
          </p:cNvPr>
          <p:cNvSpPr/>
          <p:nvPr/>
        </p:nvSpPr>
        <p:spPr>
          <a:xfrm>
            <a:off x="8880437" y="3385129"/>
            <a:ext cx="885825" cy="314325"/>
          </a:xfrm>
          <a:prstGeom prst="roundRect">
            <a:avLst/>
          </a:prstGeom>
          <a:solidFill>
            <a:srgbClr val="6C63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55857F8-681E-6CAD-864F-2E36FA21218F}"/>
              </a:ext>
            </a:extLst>
          </p:cNvPr>
          <p:cNvSpPr/>
          <p:nvPr/>
        </p:nvSpPr>
        <p:spPr>
          <a:xfrm>
            <a:off x="8876905" y="2259546"/>
            <a:ext cx="885825" cy="314325"/>
          </a:xfrm>
          <a:prstGeom prst="roundRect">
            <a:avLst/>
          </a:prstGeom>
          <a:solidFill>
            <a:srgbClr val="6C63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350F84D-45C0-C5CE-0B0D-277970FCD227}"/>
              </a:ext>
            </a:extLst>
          </p:cNvPr>
          <p:cNvSpPr/>
          <p:nvPr/>
        </p:nvSpPr>
        <p:spPr>
          <a:xfrm>
            <a:off x="8886917" y="3001626"/>
            <a:ext cx="885825" cy="314325"/>
          </a:xfrm>
          <a:prstGeom prst="roundRect">
            <a:avLst/>
          </a:prstGeom>
          <a:solidFill>
            <a:srgbClr val="6C63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59D72C7-F2B4-025E-65C7-466960A290F7}"/>
              </a:ext>
            </a:extLst>
          </p:cNvPr>
          <p:cNvSpPr/>
          <p:nvPr/>
        </p:nvSpPr>
        <p:spPr>
          <a:xfrm>
            <a:off x="8896172" y="2640249"/>
            <a:ext cx="885825" cy="314325"/>
          </a:xfrm>
          <a:prstGeom prst="roundRect">
            <a:avLst/>
          </a:prstGeom>
          <a:solidFill>
            <a:srgbClr val="6C63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1A3935C-13AB-10E2-F8D7-D6C6B5CEA0F1}"/>
              </a:ext>
            </a:extLst>
          </p:cNvPr>
          <p:cNvSpPr/>
          <p:nvPr/>
        </p:nvSpPr>
        <p:spPr>
          <a:xfrm>
            <a:off x="10821656" y="4484239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A4FD7C5-B766-B52B-0F5D-6DE673823E85}"/>
              </a:ext>
            </a:extLst>
          </p:cNvPr>
          <p:cNvSpPr/>
          <p:nvPr/>
        </p:nvSpPr>
        <p:spPr>
          <a:xfrm>
            <a:off x="10821655" y="4114590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1F17E5C-EBE5-30FE-BD3A-AA3E73F4C4A1}"/>
              </a:ext>
            </a:extLst>
          </p:cNvPr>
          <p:cNvSpPr/>
          <p:nvPr/>
        </p:nvSpPr>
        <p:spPr>
          <a:xfrm>
            <a:off x="10813510" y="3755851"/>
            <a:ext cx="885825" cy="314325"/>
          </a:xfrm>
          <a:prstGeom prst="roundRect">
            <a:avLst/>
          </a:prstGeom>
          <a:solidFill>
            <a:srgbClr val="6C63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E6395D6-759B-610F-A74B-1A576D19BFEC}"/>
              </a:ext>
            </a:extLst>
          </p:cNvPr>
          <p:cNvSpPr/>
          <p:nvPr/>
        </p:nvSpPr>
        <p:spPr>
          <a:xfrm>
            <a:off x="10811390" y="3374887"/>
            <a:ext cx="885825" cy="314325"/>
          </a:xfrm>
          <a:prstGeom prst="roundRect">
            <a:avLst/>
          </a:prstGeom>
          <a:solidFill>
            <a:srgbClr val="6C63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E2EBF25-C256-A0F7-0DDA-4630395DEE25}"/>
              </a:ext>
            </a:extLst>
          </p:cNvPr>
          <p:cNvSpPr/>
          <p:nvPr/>
        </p:nvSpPr>
        <p:spPr>
          <a:xfrm>
            <a:off x="9853607" y="4495554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7A1F1D4C-B97C-1018-204E-AF1841D917A4}"/>
              </a:ext>
            </a:extLst>
          </p:cNvPr>
          <p:cNvSpPr/>
          <p:nvPr/>
        </p:nvSpPr>
        <p:spPr>
          <a:xfrm>
            <a:off x="9840513" y="3374059"/>
            <a:ext cx="885825" cy="314325"/>
          </a:xfrm>
          <a:prstGeom prst="roundRect">
            <a:avLst/>
          </a:prstGeom>
          <a:solidFill>
            <a:srgbClr val="6C63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1C7A1209-CE96-89F5-F743-8AE261AF21A7}"/>
              </a:ext>
            </a:extLst>
          </p:cNvPr>
          <p:cNvSpPr/>
          <p:nvPr/>
        </p:nvSpPr>
        <p:spPr>
          <a:xfrm>
            <a:off x="9858590" y="4128658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451500C-FF51-C152-71A0-8E60028CACA1}"/>
              </a:ext>
            </a:extLst>
          </p:cNvPr>
          <p:cNvSpPr/>
          <p:nvPr/>
        </p:nvSpPr>
        <p:spPr>
          <a:xfrm>
            <a:off x="9840514" y="3763794"/>
            <a:ext cx="885825" cy="314325"/>
          </a:xfrm>
          <a:prstGeom prst="roundRect">
            <a:avLst/>
          </a:prstGeom>
          <a:solidFill>
            <a:srgbClr val="6C63FF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36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5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5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5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E35CD-60A9-CAEE-FEC7-8C9F3C0CF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4" y="222062"/>
            <a:ext cx="11593513" cy="1075136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chemeClr val="bg1"/>
                </a:solidFill>
                <a:latin typeface="Futura"/>
              </a:rPr>
              <a:t>Zmena odborníka na manažéra</a:t>
            </a:r>
            <a:endParaRPr lang="en-US" b="1" dirty="0">
              <a:solidFill>
                <a:schemeClr val="bg1"/>
              </a:solidFill>
              <a:latin typeface="Futur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EBC226-081B-69D9-BE30-793B3B9D13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95700" y="1757363"/>
            <a:ext cx="5183188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B41FF0-EA80-806F-3BD3-57C91D161D24}"/>
              </a:ext>
            </a:extLst>
          </p:cNvPr>
          <p:cNvSpPr/>
          <p:nvPr/>
        </p:nvSpPr>
        <p:spPr>
          <a:xfrm>
            <a:off x="2224666" y="1738385"/>
            <a:ext cx="7267790" cy="4000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48E183-EEC2-1DC0-5BC4-0998A2BA1817}"/>
              </a:ext>
            </a:extLst>
          </p:cNvPr>
          <p:cNvSpPr/>
          <p:nvPr/>
        </p:nvSpPr>
        <p:spPr>
          <a:xfrm>
            <a:off x="2630487" y="4700482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CAC65-04AA-367D-CFE8-6FB6FE33FE53}"/>
              </a:ext>
            </a:extLst>
          </p:cNvPr>
          <p:cNvSpPr txBox="1"/>
          <p:nvPr/>
        </p:nvSpPr>
        <p:spPr>
          <a:xfrm>
            <a:off x="2849618" y="4951752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dirty="0">
                <a:latin typeface="Futura"/>
              </a:rPr>
              <a:t>M</a:t>
            </a:r>
            <a:endParaRPr lang="en-US" sz="2800" dirty="0">
              <a:latin typeface="Futur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7E0678-740B-6099-7CFC-ACD7452DBCBB}"/>
              </a:ext>
            </a:extLst>
          </p:cNvPr>
          <p:cNvSpPr txBox="1"/>
          <p:nvPr/>
        </p:nvSpPr>
        <p:spPr>
          <a:xfrm>
            <a:off x="3888013" y="4951343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dirty="0">
                <a:latin typeface="Futura"/>
              </a:rPr>
              <a:t>T</a:t>
            </a:r>
            <a:endParaRPr lang="en-US" sz="2800" dirty="0">
              <a:latin typeface="Futur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19B28-5104-1881-C143-1C5BD6F232F9}"/>
              </a:ext>
            </a:extLst>
          </p:cNvPr>
          <p:cNvSpPr txBox="1"/>
          <p:nvPr/>
        </p:nvSpPr>
        <p:spPr>
          <a:xfrm>
            <a:off x="4766302" y="4967605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dirty="0">
                <a:latin typeface="Futura"/>
              </a:rPr>
              <a:t>W</a:t>
            </a:r>
            <a:endParaRPr lang="en-US" sz="2800" dirty="0">
              <a:latin typeface="Futur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E76A9-9640-F161-2A60-EB38D6A5BF1B}"/>
              </a:ext>
            </a:extLst>
          </p:cNvPr>
          <p:cNvSpPr txBox="1"/>
          <p:nvPr/>
        </p:nvSpPr>
        <p:spPr>
          <a:xfrm>
            <a:off x="5772077" y="4951752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dirty="0">
                <a:latin typeface="Futura"/>
              </a:rPr>
              <a:t>T</a:t>
            </a:r>
            <a:endParaRPr lang="en-US" sz="2800" dirty="0">
              <a:latin typeface="Futur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7EBA7B-1618-F191-083C-0E0CB23556CB}"/>
              </a:ext>
            </a:extLst>
          </p:cNvPr>
          <p:cNvSpPr txBox="1"/>
          <p:nvPr/>
        </p:nvSpPr>
        <p:spPr>
          <a:xfrm>
            <a:off x="6720377" y="4953410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dirty="0">
                <a:latin typeface="Futura"/>
              </a:rPr>
              <a:t>F</a:t>
            </a:r>
            <a:endParaRPr lang="en-US" sz="2800" dirty="0">
              <a:latin typeface="Futura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37250F-F8D6-24B8-4593-9E4FF5469996}"/>
              </a:ext>
            </a:extLst>
          </p:cNvPr>
          <p:cNvSpPr/>
          <p:nvPr/>
        </p:nvSpPr>
        <p:spPr>
          <a:xfrm>
            <a:off x="3582546" y="4700482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12B63B-A08B-4349-F91F-A1A071C29BEE}"/>
              </a:ext>
            </a:extLst>
          </p:cNvPr>
          <p:cNvSpPr/>
          <p:nvPr/>
        </p:nvSpPr>
        <p:spPr>
          <a:xfrm>
            <a:off x="5486664" y="4704910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55EF752-6A17-4427-46CC-FAB3B2ED0C7C}"/>
              </a:ext>
            </a:extLst>
          </p:cNvPr>
          <p:cNvSpPr/>
          <p:nvPr/>
        </p:nvSpPr>
        <p:spPr>
          <a:xfrm>
            <a:off x="6438723" y="4700009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F9DC3C-D892-FB0B-D74F-75027CBA3CB5}"/>
              </a:ext>
            </a:extLst>
          </p:cNvPr>
          <p:cNvSpPr/>
          <p:nvPr/>
        </p:nvSpPr>
        <p:spPr>
          <a:xfrm>
            <a:off x="2630486" y="4326756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1322EE-3BB3-E7FC-70C2-15E508811010}"/>
              </a:ext>
            </a:extLst>
          </p:cNvPr>
          <p:cNvSpPr/>
          <p:nvPr/>
        </p:nvSpPr>
        <p:spPr>
          <a:xfrm>
            <a:off x="2632410" y="3957580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33E7E4B-D7B9-DF6F-385D-7706D2AAED9D}"/>
              </a:ext>
            </a:extLst>
          </p:cNvPr>
          <p:cNvSpPr/>
          <p:nvPr/>
        </p:nvSpPr>
        <p:spPr>
          <a:xfrm>
            <a:off x="2630486" y="3581473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A4438F-611A-06CB-C78C-662C5DC92040}"/>
              </a:ext>
            </a:extLst>
          </p:cNvPr>
          <p:cNvSpPr/>
          <p:nvPr/>
        </p:nvSpPr>
        <p:spPr>
          <a:xfrm>
            <a:off x="2630486" y="3212297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79A7045-6520-2720-175F-0FCDB66F8678}"/>
              </a:ext>
            </a:extLst>
          </p:cNvPr>
          <p:cNvSpPr/>
          <p:nvPr/>
        </p:nvSpPr>
        <p:spPr>
          <a:xfrm>
            <a:off x="4542712" y="2843625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62C47C0-F808-66A5-2419-CA6099DBA9E5}"/>
              </a:ext>
            </a:extLst>
          </p:cNvPr>
          <p:cNvSpPr/>
          <p:nvPr/>
        </p:nvSpPr>
        <p:spPr>
          <a:xfrm>
            <a:off x="7401301" y="4700203"/>
            <a:ext cx="885825" cy="3143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6AF11B0-1216-5410-07C6-B3AAF9C205BC}"/>
              </a:ext>
            </a:extLst>
          </p:cNvPr>
          <p:cNvSpPr/>
          <p:nvPr/>
        </p:nvSpPr>
        <p:spPr>
          <a:xfrm>
            <a:off x="8359062" y="4695579"/>
            <a:ext cx="885825" cy="314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0DB96A9-9E78-776F-CFFD-756C2184F929}"/>
              </a:ext>
            </a:extLst>
          </p:cNvPr>
          <p:cNvSpPr/>
          <p:nvPr/>
        </p:nvSpPr>
        <p:spPr>
          <a:xfrm>
            <a:off x="3579649" y="4328683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8A7984B-4DBF-3EB0-00C1-DE46AF67D8DB}"/>
              </a:ext>
            </a:extLst>
          </p:cNvPr>
          <p:cNvSpPr/>
          <p:nvPr/>
        </p:nvSpPr>
        <p:spPr>
          <a:xfrm>
            <a:off x="3579648" y="3956702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1E9CF5E-F02A-16B2-6BC8-3A471D52FC3F}"/>
              </a:ext>
            </a:extLst>
          </p:cNvPr>
          <p:cNvSpPr/>
          <p:nvPr/>
        </p:nvSpPr>
        <p:spPr>
          <a:xfrm>
            <a:off x="3579647" y="3581473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B8C1838-53E3-0054-22D4-D09ACDD5B94C}"/>
              </a:ext>
            </a:extLst>
          </p:cNvPr>
          <p:cNvSpPr/>
          <p:nvPr/>
        </p:nvSpPr>
        <p:spPr>
          <a:xfrm>
            <a:off x="3579646" y="3212297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47A07CF-88A4-C1C4-8C45-EE5BB2890343}"/>
              </a:ext>
            </a:extLst>
          </p:cNvPr>
          <p:cNvSpPr/>
          <p:nvPr/>
        </p:nvSpPr>
        <p:spPr>
          <a:xfrm>
            <a:off x="3573508" y="2850027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25C0A53-5553-5379-8AFF-E2280864667F}"/>
              </a:ext>
            </a:extLst>
          </p:cNvPr>
          <p:cNvSpPr/>
          <p:nvPr/>
        </p:nvSpPr>
        <p:spPr>
          <a:xfrm>
            <a:off x="4542715" y="4711414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FF19D08-6A5F-BBEF-E8D3-1C140D513760}"/>
              </a:ext>
            </a:extLst>
          </p:cNvPr>
          <p:cNvSpPr/>
          <p:nvPr/>
        </p:nvSpPr>
        <p:spPr>
          <a:xfrm>
            <a:off x="4542714" y="4331185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92CE912-EE67-37D7-00CD-953A1AE3030A}"/>
              </a:ext>
            </a:extLst>
          </p:cNvPr>
          <p:cNvSpPr/>
          <p:nvPr/>
        </p:nvSpPr>
        <p:spPr>
          <a:xfrm>
            <a:off x="4554893" y="3973995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FA71B2-9F93-F28E-9B68-ECB346AA7BE7}"/>
              </a:ext>
            </a:extLst>
          </p:cNvPr>
          <p:cNvSpPr/>
          <p:nvPr/>
        </p:nvSpPr>
        <p:spPr>
          <a:xfrm>
            <a:off x="4554892" y="3587405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E723174-DF1D-BA04-C26D-0F713B2FB746}"/>
              </a:ext>
            </a:extLst>
          </p:cNvPr>
          <p:cNvSpPr/>
          <p:nvPr/>
        </p:nvSpPr>
        <p:spPr>
          <a:xfrm>
            <a:off x="4554892" y="3212296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826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8FEB525-39F9-2C8C-BA9E-65F21A35C3E8}"/>
              </a:ext>
            </a:extLst>
          </p:cNvPr>
          <p:cNvSpPr/>
          <p:nvPr/>
        </p:nvSpPr>
        <p:spPr>
          <a:xfrm>
            <a:off x="5486663" y="4331185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3B12894-AE89-67D5-C139-6D53C2C48878}"/>
              </a:ext>
            </a:extLst>
          </p:cNvPr>
          <p:cNvSpPr/>
          <p:nvPr/>
        </p:nvSpPr>
        <p:spPr>
          <a:xfrm>
            <a:off x="5486662" y="3970808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7494C50-F47A-B0FF-6C1B-1DCF25758F37}"/>
              </a:ext>
            </a:extLst>
          </p:cNvPr>
          <p:cNvSpPr/>
          <p:nvPr/>
        </p:nvSpPr>
        <p:spPr>
          <a:xfrm>
            <a:off x="5497640" y="3586106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F2BC93C-2E59-A5B9-526D-5E83683BA35B}"/>
              </a:ext>
            </a:extLst>
          </p:cNvPr>
          <p:cNvSpPr/>
          <p:nvPr/>
        </p:nvSpPr>
        <p:spPr>
          <a:xfrm>
            <a:off x="5497640" y="3215467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12C6B5C-4E6D-5FD2-0B74-C66ECA57C271}"/>
              </a:ext>
            </a:extLst>
          </p:cNvPr>
          <p:cNvSpPr/>
          <p:nvPr/>
        </p:nvSpPr>
        <p:spPr>
          <a:xfrm>
            <a:off x="6430612" y="4326176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F60986D-77A0-29E3-2D01-7A6852B86350}"/>
              </a:ext>
            </a:extLst>
          </p:cNvPr>
          <p:cNvSpPr/>
          <p:nvPr/>
        </p:nvSpPr>
        <p:spPr>
          <a:xfrm>
            <a:off x="6429467" y="3965724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F91BD0D-346F-FFAD-84C9-65DCFC85B8B3}"/>
              </a:ext>
            </a:extLst>
          </p:cNvPr>
          <p:cNvSpPr/>
          <p:nvPr/>
        </p:nvSpPr>
        <p:spPr>
          <a:xfrm>
            <a:off x="6429467" y="3585902"/>
            <a:ext cx="885825" cy="314325"/>
          </a:xfrm>
          <a:prstGeom prst="roundRect">
            <a:avLst/>
          </a:prstGeom>
          <a:solidFill>
            <a:srgbClr val="F9A826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2706EC-4FAF-BCE3-195B-357BF61185F2}"/>
              </a:ext>
            </a:extLst>
          </p:cNvPr>
          <p:cNvSpPr txBox="1"/>
          <p:nvPr/>
        </p:nvSpPr>
        <p:spPr>
          <a:xfrm>
            <a:off x="7691857" y="495134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dirty="0">
                <a:solidFill>
                  <a:srgbClr val="FF0000"/>
                </a:solidFill>
                <a:latin typeface="Futura"/>
              </a:rPr>
              <a:t>S</a:t>
            </a:r>
            <a:endParaRPr lang="en-US" sz="2800" dirty="0">
              <a:solidFill>
                <a:srgbClr val="FF0000"/>
              </a:solidFill>
              <a:latin typeface="Futur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1593BF-0BED-B806-5704-F2F018FF259A}"/>
              </a:ext>
            </a:extLst>
          </p:cNvPr>
          <p:cNvSpPr txBox="1"/>
          <p:nvPr/>
        </p:nvSpPr>
        <p:spPr>
          <a:xfrm>
            <a:off x="8643425" y="494510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dirty="0">
                <a:solidFill>
                  <a:srgbClr val="FF0000"/>
                </a:solidFill>
                <a:latin typeface="Futura"/>
              </a:rPr>
              <a:t>S</a:t>
            </a:r>
            <a:endParaRPr lang="en-US" sz="2800" dirty="0">
              <a:solidFill>
                <a:srgbClr val="FF0000"/>
              </a:solidFill>
              <a:latin typeface="Futura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3E932A3-304E-70B9-203B-A504BBC307EF}"/>
              </a:ext>
            </a:extLst>
          </p:cNvPr>
          <p:cNvSpPr/>
          <p:nvPr/>
        </p:nvSpPr>
        <p:spPr>
          <a:xfrm>
            <a:off x="7393677" y="4332011"/>
            <a:ext cx="885825" cy="3143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E79A3DC-A303-76D0-8CC6-FD917C6D9145}"/>
              </a:ext>
            </a:extLst>
          </p:cNvPr>
          <p:cNvSpPr/>
          <p:nvPr/>
        </p:nvSpPr>
        <p:spPr>
          <a:xfrm>
            <a:off x="7389289" y="3966378"/>
            <a:ext cx="885825" cy="3143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92F11F7-C78F-24B8-CBAC-CBB7C5701F7F}"/>
              </a:ext>
            </a:extLst>
          </p:cNvPr>
          <p:cNvSpPr/>
          <p:nvPr/>
        </p:nvSpPr>
        <p:spPr>
          <a:xfrm>
            <a:off x="8359061" y="4695579"/>
            <a:ext cx="885825" cy="3143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8E7621E-E9DB-6A70-7564-E9D4DE4661A4}"/>
              </a:ext>
            </a:extLst>
          </p:cNvPr>
          <p:cNvSpPr/>
          <p:nvPr/>
        </p:nvSpPr>
        <p:spPr>
          <a:xfrm>
            <a:off x="8356742" y="4321747"/>
            <a:ext cx="885825" cy="3143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A3E3E88-C83D-A3F2-F04D-EFC6BD7F65AF}"/>
              </a:ext>
            </a:extLst>
          </p:cNvPr>
          <p:cNvSpPr/>
          <p:nvPr/>
        </p:nvSpPr>
        <p:spPr>
          <a:xfrm>
            <a:off x="8356741" y="3961295"/>
            <a:ext cx="885825" cy="3143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32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1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3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3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3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4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5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5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6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7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7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7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8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8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250"/>
                            </p:stCondLst>
                            <p:childTnLst>
                              <p:par>
                                <p:cTn id="84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8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8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9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9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9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750"/>
                            </p:stCondLst>
                            <p:childTnLst>
                              <p:par>
                                <p:cTn id="10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10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10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11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250"/>
                            </p:stCondLst>
                            <p:childTnLst>
                              <p:par>
                                <p:cTn id="118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12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12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500"/>
                            </p:stCondLst>
                            <p:childTnLst>
                              <p:par>
                                <p:cTn id="124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750"/>
                            </p:stCondLst>
                            <p:childTnLst>
                              <p:par>
                                <p:cTn id="130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1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1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13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13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000"/>
                            </p:stCondLst>
                            <p:childTnLst>
                              <p:par>
                                <p:cTn id="14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14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14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C63FF"/>
                                      </p:to>
                                    </p:animClr>
                                    <p:set>
                                      <p:cBhvr>
                                        <p:cTn id="14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F9CEA-5208-D619-4645-3324B84D0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5400" dirty="0">
                <a:solidFill>
                  <a:schemeClr val="bg1"/>
                </a:solidFill>
                <a:latin typeface="Futura"/>
              </a:rPr>
              <a:t>Cieľe prechodu </a:t>
            </a:r>
            <a:r>
              <a:rPr lang="en-US" sz="5400" dirty="0">
                <a:solidFill>
                  <a:schemeClr val="bg1"/>
                </a:solidFill>
                <a:latin typeface="Futura"/>
              </a:rPr>
              <a:t>– </a:t>
            </a:r>
            <a:r>
              <a:rPr lang="en-US" sz="5400" b="1" dirty="0">
                <a:solidFill>
                  <a:schemeClr val="bg1"/>
                </a:solidFill>
                <a:latin typeface="Futura"/>
              </a:rPr>
              <a:t>mana</a:t>
            </a:r>
            <a:r>
              <a:rPr lang="sk-SK" sz="5400" b="1" dirty="0">
                <a:solidFill>
                  <a:schemeClr val="bg1"/>
                </a:solidFill>
                <a:latin typeface="Futura"/>
              </a:rPr>
              <a:t>žér</a:t>
            </a:r>
            <a:endParaRPr lang="en-US" sz="5400" b="1" dirty="0">
              <a:solidFill>
                <a:schemeClr val="bg1"/>
              </a:solidFill>
              <a:latin typeface="Futur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2EC7F-870D-6846-D7E6-6D0FD7440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3264" y="1835926"/>
            <a:ext cx="6116636" cy="3684588"/>
          </a:xfrm>
          <a:solidFill>
            <a:srgbClr val="6C63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571500" indent="-571500">
              <a:spcBef>
                <a:spcPts val="180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sk-SK" sz="4800" b="1" dirty="0">
                <a:solidFill>
                  <a:schemeClr val="bg1"/>
                </a:solidFill>
                <a:latin typeface="Futura"/>
              </a:rPr>
              <a:t>Vzťahy</a:t>
            </a:r>
          </a:p>
          <a:p>
            <a:pPr marL="571500" indent="-571500">
              <a:spcBef>
                <a:spcPts val="180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sk-SK" sz="4800" b="1" dirty="0">
                <a:solidFill>
                  <a:schemeClr val="bg1"/>
                </a:solidFill>
                <a:latin typeface="Futura"/>
              </a:rPr>
              <a:t>Zodpovednosť</a:t>
            </a:r>
          </a:p>
          <a:p>
            <a:pPr marL="571500" indent="-571500">
              <a:spcBef>
                <a:spcPts val="180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sk-SK" sz="4800" b="1" dirty="0">
                <a:solidFill>
                  <a:schemeClr val="bg1"/>
                </a:solidFill>
                <a:latin typeface="Futura"/>
              </a:rPr>
              <a:t>Self</a:t>
            </a:r>
            <a:r>
              <a:rPr lang="en-US" sz="4800" b="1" dirty="0">
                <a:solidFill>
                  <a:schemeClr val="bg1"/>
                </a:solidFill>
                <a:latin typeface="Futura"/>
              </a:rPr>
              <a:t>-improvement</a:t>
            </a:r>
          </a:p>
          <a:p>
            <a:pPr marL="571500" indent="-571500">
              <a:spcBef>
                <a:spcPts val="180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sk-SK" sz="4800" b="1" dirty="0">
                <a:solidFill>
                  <a:srgbClr val="F9A826"/>
                </a:solidFill>
                <a:latin typeface="Futura"/>
              </a:rPr>
              <a:t>Zdravie</a:t>
            </a:r>
            <a:endParaRPr lang="en-US" sz="4800" b="1" dirty="0">
              <a:solidFill>
                <a:srgbClr val="F9A826"/>
              </a:solidFill>
              <a:latin typeface="Futur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B8AB2-3186-EEFD-A29E-844E287A8C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458200" y="1509713"/>
            <a:ext cx="5183188" cy="823912"/>
          </a:xfrm>
        </p:spPr>
        <p:txBody>
          <a:bodyPr/>
          <a:lstStyle/>
          <a:p>
            <a:r>
              <a:rPr lang="sk-SK" dirty="0"/>
              <a:t>Pán Manažér Franto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C2B824C-A83A-BEAF-3A33-EBA1DD201DA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5436"/>
          <a:stretch/>
        </p:blipFill>
        <p:spPr>
          <a:xfrm>
            <a:off x="8909051" y="1371566"/>
            <a:ext cx="1689100" cy="5642009"/>
          </a:xfrm>
        </p:spPr>
      </p:pic>
    </p:spTree>
    <p:extLst>
      <p:ext uri="{BB962C8B-B14F-4D97-AF65-F5344CB8AC3E}">
        <p14:creationId xmlns:p14="http://schemas.microsoft.com/office/powerpoint/2010/main" val="2502520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93854-3BEB-6798-BFDA-73BBDB54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888" y="211138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dirty="0">
                <a:solidFill>
                  <a:schemeClr val="bg1"/>
                </a:solidFill>
                <a:latin typeface="Futura"/>
              </a:rPr>
              <a:t>Vzťahy</a:t>
            </a:r>
            <a:endParaRPr lang="en-US" sz="6000" b="1" dirty="0">
              <a:solidFill>
                <a:schemeClr val="bg1"/>
              </a:solidFill>
              <a:latin typeface="Futura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D3FDC6-DA48-FA4D-5562-BB511DD643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86099" y="1201277"/>
            <a:ext cx="5307665" cy="412002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FEE1FE-4725-69A1-78CE-181624CEE296}"/>
              </a:ext>
            </a:extLst>
          </p:cNvPr>
          <p:cNvSpPr txBox="1"/>
          <p:nvPr/>
        </p:nvSpPr>
        <p:spPr>
          <a:xfrm>
            <a:off x="1478604" y="5195058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400" b="1" dirty="0">
                <a:solidFill>
                  <a:schemeClr val="bg1"/>
                </a:solidFill>
                <a:latin typeface="Futura"/>
              </a:rPr>
              <a:t>Mentoring</a:t>
            </a:r>
            <a:endParaRPr lang="en-US" sz="2400" b="1" dirty="0">
              <a:solidFill>
                <a:schemeClr val="bg1"/>
              </a:solidFill>
              <a:latin typeface="Futur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FC402-E1A6-CBBB-AEBF-74215F19DEC2}"/>
              </a:ext>
            </a:extLst>
          </p:cNvPr>
          <p:cNvSpPr txBox="1"/>
          <p:nvPr/>
        </p:nvSpPr>
        <p:spPr>
          <a:xfrm>
            <a:off x="5357226" y="6311438"/>
            <a:ext cx="117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3200" b="1" dirty="0">
                <a:solidFill>
                  <a:schemeClr val="bg1"/>
                </a:solidFill>
                <a:latin typeface="Futura"/>
              </a:rPr>
              <a:t>Lead</a:t>
            </a:r>
            <a:endParaRPr lang="en-US" sz="3200" b="1" dirty="0">
              <a:solidFill>
                <a:schemeClr val="bg1"/>
              </a:solidFill>
              <a:latin typeface="Futur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E516C-C509-DC15-7232-60D6DFEDB467}"/>
              </a:ext>
            </a:extLst>
          </p:cNvPr>
          <p:cNvSpPr txBox="1"/>
          <p:nvPr/>
        </p:nvSpPr>
        <p:spPr>
          <a:xfrm>
            <a:off x="9641622" y="2351782"/>
            <a:ext cx="17059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sz="3200" b="1" dirty="0">
                <a:solidFill>
                  <a:schemeClr val="bg1"/>
                </a:solidFill>
                <a:latin typeface="Futura"/>
              </a:rPr>
              <a:t>Čas na </a:t>
            </a:r>
          </a:p>
          <a:p>
            <a:pPr algn="ctr"/>
            <a:r>
              <a:rPr lang="sk-SK" sz="3200" b="1" dirty="0">
                <a:solidFill>
                  <a:schemeClr val="bg1"/>
                </a:solidFill>
                <a:latin typeface="Futura"/>
              </a:rPr>
              <a:t>vzťahy</a:t>
            </a:r>
            <a:endParaRPr lang="en-US" sz="3200" b="1" dirty="0">
              <a:solidFill>
                <a:schemeClr val="bg1"/>
              </a:solidFill>
              <a:latin typeface="Futur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E2511-4B83-51EC-3518-60922634BF66}"/>
              </a:ext>
            </a:extLst>
          </p:cNvPr>
          <p:cNvSpPr txBox="1"/>
          <p:nvPr/>
        </p:nvSpPr>
        <p:spPr>
          <a:xfrm>
            <a:off x="1877438" y="182988"/>
            <a:ext cx="150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b="1" dirty="0">
                <a:solidFill>
                  <a:schemeClr val="bg1"/>
                </a:solidFill>
                <a:latin typeface="Futura"/>
              </a:rPr>
              <a:t>OPORA</a:t>
            </a:r>
            <a:endParaRPr lang="en-US" sz="2800" b="1" dirty="0">
              <a:solidFill>
                <a:schemeClr val="bg1"/>
              </a:solidFill>
              <a:latin typeface="Futur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B7C90-56B9-05EF-BF29-A55D591F1B68}"/>
              </a:ext>
            </a:extLst>
          </p:cNvPr>
          <p:cNvSpPr txBox="1"/>
          <p:nvPr/>
        </p:nvSpPr>
        <p:spPr>
          <a:xfrm>
            <a:off x="4886973" y="2722800"/>
            <a:ext cx="1705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sz="3200" b="1" dirty="0">
                <a:solidFill>
                  <a:schemeClr val="bg1"/>
                </a:solidFill>
                <a:latin typeface="Futura"/>
              </a:rPr>
              <a:t>Kontakt</a:t>
            </a:r>
            <a:endParaRPr lang="en-US" sz="3200" b="1" dirty="0">
              <a:solidFill>
                <a:schemeClr val="bg1"/>
              </a:solidFill>
              <a:latin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02985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9862-AFBB-B0DE-CC6E-EC74290CC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92075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dirty="0">
                <a:solidFill>
                  <a:schemeClr val="bg1"/>
                </a:solidFill>
                <a:latin typeface="Futura"/>
              </a:rPr>
              <a:t>Biznis stratégia</a:t>
            </a:r>
            <a:endParaRPr lang="en-US" sz="6000" b="1" dirty="0">
              <a:solidFill>
                <a:schemeClr val="bg1"/>
              </a:solidFill>
              <a:latin typeface="Futura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7DE9EC-E1A5-2759-7A0D-DBE50B393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5554" y="2628900"/>
            <a:ext cx="6206446" cy="4229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F13F8E-A59C-7F0D-8668-30522C37F958}"/>
              </a:ext>
            </a:extLst>
          </p:cNvPr>
          <p:cNvSpPr txBox="1"/>
          <p:nvPr/>
        </p:nvSpPr>
        <p:spPr>
          <a:xfrm>
            <a:off x="0" y="2152650"/>
            <a:ext cx="7154194" cy="3785652"/>
          </a:xfrm>
          <a:prstGeom prst="rect">
            <a:avLst/>
          </a:prstGeom>
          <a:solidFill>
            <a:srgbClr val="635B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sk-SK" sz="3600" dirty="0">
                <a:solidFill>
                  <a:schemeClr val="bg1"/>
                </a:solidFill>
                <a:latin typeface="Futura"/>
              </a:rPr>
              <a:t>  Zodpovednosť nielen za seba</a:t>
            </a:r>
          </a:p>
          <a:p>
            <a:pPr>
              <a:spcAft>
                <a:spcPts val="1800"/>
              </a:spcAft>
            </a:pPr>
            <a:r>
              <a:rPr lang="sk-SK" sz="3600" dirty="0">
                <a:solidFill>
                  <a:schemeClr val="bg1"/>
                </a:solidFill>
                <a:latin typeface="Futura"/>
              </a:rPr>
              <a:t>  Vysvetliť efektívne stratégiu</a:t>
            </a:r>
          </a:p>
          <a:p>
            <a:pPr>
              <a:spcAft>
                <a:spcPts val="1800"/>
              </a:spcAft>
            </a:pPr>
            <a:r>
              <a:rPr lang="sk-SK" sz="3600" dirty="0">
                <a:solidFill>
                  <a:schemeClr val="bg1"/>
                </a:solidFill>
                <a:latin typeface="Futura"/>
              </a:rPr>
              <a:t>  Určenie rolí v tíme</a:t>
            </a:r>
          </a:p>
          <a:p>
            <a:pPr>
              <a:spcAft>
                <a:spcPts val="1800"/>
              </a:spcAft>
            </a:pPr>
            <a:endParaRPr lang="sk-SK" sz="3600" dirty="0">
              <a:solidFill>
                <a:schemeClr val="bg1"/>
              </a:solidFill>
              <a:latin typeface="Futura"/>
            </a:endParaRPr>
          </a:p>
          <a:p>
            <a:endParaRPr lang="sk-SK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06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29CCA735774740B465C12B4529D687" ma:contentTypeVersion="7" ma:contentTypeDescription="Create a new document." ma:contentTypeScope="" ma:versionID="7d720c45ed36ea99a5c5c0c34fcb9351">
  <xsd:schema xmlns:xsd="http://www.w3.org/2001/XMLSchema" xmlns:xs="http://www.w3.org/2001/XMLSchema" xmlns:p="http://schemas.microsoft.com/office/2006/metadata/properties" xmlns:ns3="3a71055f-adbf-43ce-b646-d3d56513449c" xmlns:ns4="311c38da-1bfa-428a-ba2c-6c654e6c8067" targetNamespace="http://schemas.microsoft.com/office/2006/metadata/properties" ma:root="true" ma:fieldsID="9a9c8367448c32c0f646d81c97a41ef9" ns3:_="" ns4:_="">
    <xsd:import namespace="3a71055f-adbf-43ce-b646-d3d56513449c"/>
    <xsd:import namespace="311c38da-1bfa-428a-ba2c-6c654e6c80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71055f-adbf-43ce-b646-d3d5651344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1c38da-1bfa-428a-ba2c-6c654e6c806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2E5FF5-001A-4E9C-9465-17E9B40310E0}">
  <ds:schemaRefs>
    <ds:schemaRef ds:uri="http://schemas.microsoft.com/office/infopath/2007/PartnerControls"/>
    <ds:schemaRef ds:uri="http://purl.org/dc/elements/1.1/"/>
    <ds:schemaRef ds:uri="3a71055f-adbf-43ce-b646-d3d56513449c"/>
    <ds:schemaRef ds:uri="311c38da-1bfa-428a-ba2c-6c654e6c8067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135DB84B-0737-4F08-92EA-3001554BE0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71055f-adbf-43ce-b646-d3d56513449c"/>
    <ds:schemaRef ds:uri="311c38da-1bfa-428a-ba2c-6c654e6c80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4260BA-53CD-45E5-B02A-D00A753A30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</TotalTime>
  <Words>547</Words>
  <Application>Microsoft Office PowerPoint</Application>
  <PresentationFormat>Widescreen</PresentationFormat>
  <Paragraphs>138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Futura</vt:lpstr>
      <vt:lpstr>Segoe UI Historic</vt:lpstr>
      <vt:lpstr>Office Theme</vt:lpstr>
      <vt:lpstr>Proces prechodu z odbornej role na manažérsku</vt:lpstr>
      <vt:lpstr>PowerPoint Presentation</vt:lpstr>
      <vt:lpstr>PowerPoint Presentation</vt:lpstr>
      <vt:lpstr>PowerPoint Presentation</vt:lpstr>
      <vt:lpstr>Vyhorenie v profesionálnom živote</vt:lpstr>
      <vt:lpstr>Zmena odborníka na manažéra</vt:lpstr>
      <vt:lpstr>Cieľe prechodu – manažér</vt:lpstr>
      <vt:lpstr>Vzťahy</vt:lpstr>
      <vt:lpstr>Biznis stratégia</vt:lpstr>
      <vt:lpstr>Self-improvement</vt:lpstr>
      <vt:lpstr>Zdravie</vt:lpstr>
      <vt:lpstr>Ako si zabezpečiť plynulý prechod</vt:lpstr>
      <vt:lpstr>Znalosť problematiky</vt:lpstr>
      <vt:lpstr>Soft skills</vt:lpstr>
      <vt:lpstr>Model  správania</vt:lpstr>
      <vt:lpstr>Úlohy manažéra</vt:lpstr>
      <vt:lpstr>Zhrnutie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 prechodu z odbornej role na manažérsku</dc:title>
  <dc:creator>Pavol Krajkovič</dc:creator>
  <cp:lastModifiedBy>Pavol Krajkovič</cp:lastModifiedBy>
  <cp:revision>7</cp:revision>
  <dcterms:created xsi:type="dcterms:W3CDTF">2022-10-08T09:16:40Z</dcterms:created>
  <dcterms:modified xsi:type="dcterms:W3CDTF">2022-10-12T13:38:50Z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0x0101005C29CCA735774740B465C12B4529D687</vt:lpwstr>
  </property>
</Properties>
</file>